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58"/>
  </p:notesMasterIdLst>
  <p:sldIdLst>
    <p:sldId id="256" r:id="rId2"/>
    <p:sldId id="258" r:id="rId3"/>
    <p:sldId id="259" r:id="rId4"/>
    <p:sldId id="257" r:id="rId5"/>
    <p:sldId id="260" r:id="rId6"/>
    <p:sldId id="261" r:id="rId7"/>
    <p:sldId id="262" r:id="rId8"/>
    <p:sldId id="263" r:id="rId9"/>
    <p:sldId id="265" r:id="rId10"/>
    <p:sldId id="269" r:id="rId11"/>
    <p:sldId id="270" r:id="rId12"/>
    <p:sldId id="271" r:id="rId13"/>
    <p:sldId id="272" r:id="rId14"/>
    <p:sldId id="273" r:id="rId15"/>
    <p:sldId id="274" r:id="rId16"/>
    <p:sldId id="278" r:id="rId17"/>
    <p:sldId id="279" r:id="rId18"/>
    <p:sldId id="266" r:id="rId19"/>
    <p:sldId id="275" r:id="rId20"/>
    <p:sldId id="276" r:id="rId21"/>
    <p:sldId id="277" r:id="rId22"/>
    <p:sldId id="280" r:id="rId23"/>
    <p:sldId id="281" r:id="rId24"/>
    <p:sldId id="282" r:id="rId25"/>
    <p:sldId id="283" r:id="rId26"/>
    <p:sldId id="284" r:id="rId27"/>
    <p:sldId id="285" r:id="rId28"/>
    <p:sldId id="267" r:id="rId29"/>
    <p:sldId id="286" r:id="rId30"/>
    <p:sldId id="287" r:id="rId31"/>
    <p:sldId id="288" r:id="rId32"/>
    <p:sldId id="289" r:id="rId33"/>
    <p:sldId id="290" r:id="rId34"/>
    <p:sldId id="291" r:id="rId35"/>
    <p:sldId id="292" r:id="rId36"/>
    <p:sldId id="293" r:id="rId37"/>
    <p:sldId id="268" r:id="rId38"/>
    <p:sldId id="294" r:id="rId39"/>
    <p:sldId id="295" r:id="rId40"/>
    <p:sldId id="296" r:id="rId41"/>
    <p:sldId id="297" r:id="rId42"/>
    <p:sldId id="298" r:id="rId43"/>
    <p:sldId id="299" r:id="rId44"/>
    <p:sldId id="300" r:id="rId45"/>
    <p:sldId id="301" r:id="rId46"/>
    <p:sldId id="305" r:id="rId47"/>
    <p:sldId id="302" r:id="rId48"/>
    <p:sldId id="303" r:id="rId49"/>
    <p:sldId id="306" r:id="rId50"/>
    <p:sldId id="307" r:id="rId51"/>
    <p:sldId id="304" r:id="rId52"/>
    <p:sldId id="308" r:id="rId53"/>
    <p:sldId id="309" r:id="rId54"/>
    <p:sldId id="312" r:id="rId55"/>
    <p:sldId id="310" r:id="rId56"/>
    <p:sldId id="3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63377"/>
  </p:normalViewPr>
  <p:slideViewPr>
    <p:cSldViewPr snapToGrid="0" snapToObjects="1">
      <p:cViewPr varScale="1">
        <p:scale>
          <a:sx n="58" d="100"/>
          <a:sy n="58"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E8753-C676-8240-8FB1-A4DD9378EA30}" type="datetimeFigureOut">
              <a:rPr lang="en-US" smtClean="0"/>
              <a:t>11/28/18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DD9D2-3C4E-0C4E-93ED-29D5DD99EDBF}" type="slidenum">
              <a:rPr lang="en-US" smtClean="0"/>
              <a:t>‹#›</a:t>
            </a:fld>
            <a:endParaRPr lang="en-US"/>
          </a:p>
        </p:txBody>
      </p:sp>
    </p:spTree>
    <p:extLst>
      <p:ext uri="{BB962C8B-B14F-4D97-AF65-F5344CB8AC3E}">
        <p14:creationId xmlns:p14="http://schemas.microsoft.com/office/powerpoint/2010/main" val="367002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My name is Andy Pease, and I am here from Hartwick College to talk to you about the Magic of Singing with your Band.</a:t>
            </a:r>
          </a:p>
          <a:p>
            <a:endParaRPr lang="en-US" dirty="0"/>
          </a:p>
          <a:p>
            <a:r>
              <a:rPr lang="en-US" dirty="0"/>
              <a:t>Let me tell you a bit about myself as we begin: I direct the Wind Ensemble at Hartwick, which played last year at Carnegie Hall. I also share conducting duties with the Catskill Valley Wind Ensemble in Oneonta.</a:t>
            </a:r>
          </a:p>
          <a:p>
            <a:endParaRPr lang="en-US" dirty="0"/>
          </a:p>
          <a:p>
            <a:r>
              <a:rPr lang="en-US" dirty="0"/>
              <a:t>I’ve been directing honor bands all over the place recently, including two area all states this month. And I’ve done clinics at all sorts of levels all over New York State.</a:t>
            </a:r>
          </a:p>
          <a:p>
            <a:endParaRPr lang="en-US" dirty="0"/>
          </a:p>
          <a:p>
            <a:r>
              <a:rPr lang="en-US" dirty="0"/>
              <a:t>Before coming to Hartwick, I directed bands in elementary, high school, community college, undergraduate, graduate, and community settings.</a:t>
            </a:r>
          </a:p>
          <a:p>
            <a:endParaRPr lang="en-US" dirty="0"/>
          </a:p>
          <a:p>
            <a:r>
              <a:rPr lang="en-US" dirty="0"/>
              <a:t>All this is to say, I’ve seen lots of different types of bands, and I’ve tried out the ideas presented here in a lot of different settings.</a:t>
            </a:r>
          </a:p>
          <a:p>
            <a:endParaRPr lang="en-US" dirty="0"/>
          </a:p>
          <a:p>
            <a:r>
              <a:rPr lang="en-US" dirty="0"/>
              <a:t>Now, I’m sure you’re looking at my title and thinking “Magic! That’s a very strong word!” And you’re right, but it’s there because I think these ideas have a power that goes beyond the usual rehearsal techniques. So they’re practical, but also, I contend, magical.</a:t>
            </a:r>
          </a:p>
          <a:p>
            <a:endParaRPr lang="en-US" dirty="0"/>
          </a:p>
          <a:p>
            <a:r>
              <a:rPr lang="en-US" dirty="0"/>
              <a:t>Also, full disclosure, singing is a rather strong word as well. A lot of what you see here would not pass muster in a choir, but it all uses the voice to connect with music.</a:t>
            </a:r>
          </a:p>
        </p:txBody>
      </p:sp>
      <p:sp>
        <p:nvSpPr>
          <p:cNvPr id="4" name="Slide Number Placeholder 3"/>
          <p:cNvSpPr>
            <a:spLocks noGrp="1"/>
          </p:cNvSpPr>
          <p:nvPr>
            <p:ph type="sldNum" sz="quarter" idx="5"/>
          </p:nvPr>
        </p:nvSpPr>
        <p:spPr/>
        <p:txBody>
          <a:bodyPr/>
          <a:lstStyle/>
          <a:p>
            <a:fld id="{AA7DD9D2-3C4E-0C4E-93ED-29D5DD99EDBF}" type="slidenum">
              <a:rPr lang="en-US" smtClean="0"/>
              <a:t>1</a:t>
            </a:fld>
            <a:endParaRPr lang="en-US"/>
          </a:p>
        </p:txBody>
      </p:sp>
    </p:spTree>
    <p:extLst>
      <p:ext uri="{BB962C8B-B14F-4D97-AF65-F5344CB8AC3E}">
        <p14:creationId xmlns:p14="http://schemas.microsoft.com/office/powerpoint/2010/main" val="123159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given a solitary pitch, we naturally try to match it – it’s almost harder to not sing in tune!</a:t>
            </a:r>
          </a:p>
          <a:p>
            <a:endParaRPr lang="en-US" dirty="0"/>
          </a:p>
          <a:p>
            <a:r>
              <a:rPr lang="en-US" dirty="0"/>
              <a:t>In fact, let’s try it right now. Any volunteers to give us a pitch to match? Great! So listen to his/her note for a moment, then let’s all join in together in whatever is your most comfortable octave.</a:t>
            </a:r>
          </a:p>
          <a:p>
            <a:endParaRPr lang="en-US" dirty="0"/>
          </a:p>
          <a:p>
            <a:r>
              <a:rPr lang="en-US" dirty="0"/>
              <a:t>See? That was beautiful! Granted, we are a sample of music teachers, but in theory, our students should have above-average exposure to music as well.</a:t>
            </a:r>
          </a:p>
          <a:p>
            <a:endParaRPr lang="en-US" dirty="0"/>
          </a:p>
          <a:p>
            <a:r>
              <a:rPr lang="en-US" dirty="0"/>
              <a:t>We all naturally adjusted without moving any slides or joints or mouthpieces.</a:t>
            </a:r>
          </a:p>
          <a:p>
            <a:endParaRPr lang="en-US" dirty="0"/>
          </a:p>
          <a:p>
            <a:r>
              <a:rPr lang="en-US" dirty="0"/>
              <a:t>These technical demands are what can make the instrument an impediment to our natural inclination to match.</a:t>
            </a:r>
          </a:p>
          <a:p>
            <a:endParaRPr lang="en-US" dirty="0"/>
          </a:p>
          <a:p>
            <a:r>
              <a:rPr lang="en-US" dirty="0"/>
              <a:t>If we sing a pitch together before playing it, we are reminded of both the sound and the feeling of being in tune.</a:t>
            </a:r>
          </a:p>
          <a:p>
            <a:endParaRPr lang="en-US" dirty="0"/>
          </a:p>
          <a:p>
            <a:r>
              <a:rPr lang="en-US" dirty="0"/>
              <a:t>This makes players listen differently, more literally in tune with each other, so intonation on the instruments improves.</a:t>
            </a:r>
          </a:p>
        </p:txBody>
      </p:sp>
      <p:sp>
        <p:nvSpPr>
          <p:cNvPr id="4" name="Slide Number Placeholder 3"/>
          <p:cNvSpPr>
            <a:spLocks noGrp="1"/>
          </p:cNvSpPr>
          <p:nvPr>
            <p:ph type="sldNum" sz="quarter" idx="5"/>
          </p:nvPr>
        </p:nvSpPr>
        <p:spPr/>
        <p:txBody>
          <a:bodyPr/>
          <a:lstStyle/>
          <a:p>
            <a:fld id="{AA7DD9D2-3C4E-0C4E-93ED-29D5DD99EDBF}" type="slidenum">
              <a:rPr lang="en-US" smtClean="0"/>
              <a:t>10</a:t>
            </a:fld>
            <a:endParaRPr lang="en-US"/>
          </a:p>
        </p:txBody>
      </p:sp>
    </p:spTree>
    <p:extLst>
      <p:ext uri="{BB962C8B-B14F-4D97-AF65-F5344CB8AC3E}">
        <p14:creationId xmlns:p14="http://schemas.microsoft.com/office/powerpoint/2010/main" val="105496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video of one of my rehearsals that demonstrates this idea in action.</a:t>
            </a:r>
          </a:p>
        </p:txBody>
      </p:sp>
      <p:sp>
        <p:nvSpPr>
          <p:cNvPr id="4" name="Slide Number Placeholder 3"/>
          <p:cNvSpPr>
            <a:spLocks noGrp="1"/>
          </p:cNvSpPr>
          <p:nvPr>
            <p:ph type="sldNum" sz="quarter" idx="5"/>
          </p:nvPr>
        </p:nvSpPr>
        <p:spPr/>
        <p:txBody>
          <a:bodyPr/>
          <a:lstStyle/>
          <a:p>
            <a:fld id="{AA7DD9D2-3C4E-0C4E-93ED-29D5DD99EDBF}" type="slidenum">
              <a:rPr lang="en-US" smtClean="0"/>
              <a:t>11</a:t>
            </a:fld>
            <a:endParaRPr lang="en-US"/>
          </a:p>
        </p:txBody>
      </p:sp>
    </p:spTree>
    <p:extLst>
      <p:ext uri="{BB962C8B-B14F-4D97-AF65-F5344CB8AC3E}">
        <p14:creationId xmlns:p14="http://schemas.microsoft.com/office/powerpoint/2010/main" val="40878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unpack that a little.</a:t>
            </a:r>
          </a:p>
        </p:txBody>
      </p:sp>
      <p:sp>
        <p:nvSpPr>
          <p:cNvPr id="4" name="Slide Number Placeholder 3"/>
          <p:cNvSpPr>
            <a:spLocks noGrp="1"/>
          </p:cNvSpPr>
          <p:nvPr>
            <p:ph type="sldNum" sz="quarter" idx="5"/>
          </p:nvPr>
        </p:nvSpPr>
        <p:spPr/>
        <p:txBody>
          <a:bodyPr/>
          <a:lstStyle/>
          <a:p>
            <a:fld id="{AA7DD9D2-3C4E-0C4E-93ED-29D5DD99EDBF}" type="slidenum">
              <a:rPr lang="en-US" smtClean="0"/>
              <a:t>12</a:t>
            </a:fld>
            <a:endParaRPr lang="en-US"/>
          </a:p>
        </p:txBody>
      </p:sp>
    </p:spTree>
    <p:extLst>
      <p:ext uri="{BB962C8B-B14F-4D97-AF65-F5344CB8AC3E}">
        <p14:creationId xmlns:p14="http://schemas.microsoft.com/office/powerpoint/2010/main" val="38519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by playing our usual concert B-flat, which was in the ballpark. Then we sang it, starting together, and dwelling on it for a while.</a:t>
            </a:r>
          </a:p>
          <a:p>
            <a:endParaRPr lang="en-US" dirty="0"/>
          </a:p>
          <a:p>
            <a:r>
              <a:rPr lang="en-US" dirty="0"/>
              <a:t>The second played version was much improved.</a:t>
            </a:r>
          </a:p>
          <a:p>
            <a:endParaRPr lang="en-US" dirty="0"/>
          </a:p>
          <a:p>
            <a:r>
              <a:rPr lang="en-US" dirty="0"/>
              <a:t>I did not ask for a specific vowel, but “ah” seemed to work for everyone.</a:t>
            </a:r>
          </a:p>
          <a:p>
            <a:endParaRPr lang="en-US" dirty="0"/>
          </a:p>
          <a:p>
            <a:r>
              <a:rPr lang="en-US" dirty="0"/>
              <a:t>We did the same for concert F, with a pause to make sure we sang it well.</a:t>
            </a:r>
          </a:p>
          <a:p>
            <a:endParaRPr lang="en-US" dirty="0"/>
          </a:p>
          <a:p>
            <a:r>
              <a:rPr lang="en-US" dirty="0"/>
              <a:t>Again, improvement was obvious.</a:t>
            </a:r>
          </a:p>
        </p:txBody>
      </p:sp>
      <p:sp>
        <p:nvSpPr>
          <p:cNvPr id="4" name="Slide Number Placeholder 3"/>
          <p:cNvSpPr>
            <a:spLocks noGrp="1"/>
          </p:cNvSpPr>
          <p:nvPr>
            <p:ph type="sldNum" sz="quarter" idx="5"/>
          </p:nvPr>
        </p:nvSpPr>
        <p:spPr/>
        <p:txBody>
          <a:bodyPr/>
          <a:lstStyle/>
          <a:p>
            <a:fld id="{AA7DD9D2-3C4E-0C4E-93ED-29D5DD99EDBF}" type="slidenum">
              <a:rPr lang="en-US" smtClean="0"/>
              <a:t>13</a:t>
            </a:fld>
            <a:endParaRPr lang="en-US"/>
          </a:p>
        </p:txBody>
      </p:sp>
    </p:spTree>
    <p:extLst>
      <p:ext uri="{BB962C8B-B14F-4D97-AF65-F5344CB8AC3E}">
        <p14:creationId xmlns:p14="http://schemas.microsoft.com/office/powerpoint/2010/main" val="181554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these players have experience with this sort of thing.</a:t>
            </a:r>
          </a:p>
          <a:p>
            <a:endParaRPr lang="en-US" dirty="0"/>
          </a:p>
          <a:p>
            <a:r>
              <a:rPr lang="en-US" dirty="0"/>
              <a:t>But what if you want to bring this home to people who have never done anything like it?</a:t>
            </a:r>
          </a:p>
        </p:txBody>
      </p:sp>
      <p:sp>
        <p:nvSpPr>
          <p:cNvPr id="4" name="Slide Number Placeholder 3"/>
          <p:cNvSpPr>
            <a:spLocks noGrp="1"/>
          </p:cNvSpPr>
          <p:nvPr>
            <p:ph type="sldNum" sz="quarter" idx="5"/>
          </p:nvPr>
        </p:nvSpPr>
        <p:spPr/>
        <p:txBody>
          <a:bodyPr/>
          <a:lstStyle/>
          <a:p>
            <a:fld id="{AA7DD9D2-3C4E-0C4E-93ED-29D5DD99EDBF}" type="slidenum">
              <a:rPr lang="en-US" smtClean="0"/>
              <a:t>14</a:t>
            </a:fld>
            <a:endParaRPr lang="en-US"/>
          </a:p>
        </p:txBody>
      </p:sp>
    </p:spTree>
    <p:extLst>
      <p:ext uri="{BB962C8B-B14F-4D97-AF65-F5344CB8AC3E}">
        <p14:creationId xmlns:p14="http://schemas.microsoft.com/office/powerpoint/2010/main" val="25015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I’m sure you’ve observed in your own rehearsals, many students simply don’t want to sing. Starting with a hum and transitioning to “ah” is a good way to slowly open the door to singing.</a:t>
            </a:r>
          </a:p>
          <a:p>
            <a:endParaRPr lang="en-US" dirty="0"/>
          </a:p>
          <a:p>
            <a:r>
              <a:rPr lang="en-US" dirty="0"/>
              <a:t>Once you have the “ah,” encourage a “Gregorian” sound. Most students will know what that means from Gregorian chant – if not, you can play some for them. This encourages them to match both tone and pitch.</a:t>
            </a:r>
          </a:p>
          <a:p>
            <a:endParaRPr lang="en-US" dirty="0"/>
          </a:p>
          <a:p>
            <a:r>
              <a:rPr lang="en-US" dirty="0"/>
              <a:t>Similarly, ask them to disappear into the larger sound. This again encourages matching both tone and pitch, and gives them the actual feeling of being in tune, where they are a part of something bigger than themselves which they must continually attend to.</a:t>
            </a:r>
          </a:p>
          <a:p>
            <a:endParaRPr lang="en-US" dirty="0"/>
          </a:p>
          <a:p>
            <a:r>
              <a:rPr lang="en-US" dirty="0"/>
              <a:t>Breathing and articulating together is important! It ensures that listening begins right away, and establishes good ensemble habits. It also happens to be good classroom management!</a:t>
            </a:r>
          </a:p>
        </p:txBody>
      </p:sp>
      <p:sp>
        <p:nvSpPr>
          <p:cNvPr id="4" name="Slide Number Placeholder 3"/>
          <p:cNvSpPr>
            <a:spLocks noGrp="1"/>
          </p:cNvSpPr>
          <p:nvPr>
            <p:ph type="sldNum" sz="quarter" idx="5"/>
          </p:nvPr>
        </p:nvSpPr>
        <p:spPr/>
        <p:txBody>
          <a:bodyPr/>
          <a:lstStyle/>
          <a:p>
            <a:fld id="{AA7DD9D2-3C4E-0C4E-93ED-29D5DD99EDBF}" type="slidenum">
              <a:rPr lang="en-US" smtClean="0"/>
              <a:t>15</a:t>
            </a:fld>
            <a:endParaRPr lang="en-US"/>
          </a:p>
        </p:txBody>
      </p:sp>
    </p:spTree>
    <p:extLst>
      <p:ext uri="{BB962C8B-B14F-4D97-AF65-F5344CB8AC3E}">
        <p14:creationId xmlns:p14="http://schemas.microsoft.com/office/powerpoint/2010/main" val="372307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exercise is not the only way to sing for intonation</a:t>
            </a:r>
          </a:p>
        </p:txBody>
      </p:sp>
      <p:sp>
        <p:nvSpPr>
          <p:cNvPr id="4" name="Slide Number Placeholder 3"/>
          <p:cNvSpPr>
            <a:spLocks noGrp="1"/>
          </p:cNvSpPr>
          <p:nvPr>
            <p:ph type="sldNum" sz="quarter" idx="5"/>
          </p:nvPr>
        </p:nvSpPr>
        <p:spPr/>
        <p:txBody>
          <a:bodyPr/>
          <a:lstStyle/>
          <a:p>
            <a:fld id="{AA7DD9D2-3C4E-0C4E-93ED-29D5DD99EDBF}" type="slidenum">
              <a:rPr lang="en-US" smtClean="0"/>
              <a:t>16</a:t>
            </a:fld>
            <a:endParaRPr lang="en-US"/>
          </a:p>
        </p:txBody>
      </p:sp>
    </p:spTree>
    <p:extLst>
      <p:ext uri="{BB962C8B-B14F-4D97-AF65-F5344CB8AC3E}">
        <p14:creationId xmlns:p14="http://schemas.microsoft.com/office/powerpoint/2010/main" val="365729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useful on chords. Note that singing major chords together and asking students to disappear into the sound tends to produce chords in just intonation. This is because the pure intervals of just intonation harmonize, or “disappear,” better than the adjusted intervals of equal temperament do. Used effectively, this technique produces richer, more resonant chords.</a:t>
            </a:r>
          </a:p>
          <a:p>
            <a:endParaRPr lang="en-US" dirty="0"/>
          </a:p>
          <a:p>
            <a:r>
              <a:rPr lang="en-US" dirty="0"/>
              <a:t>You can also sing longer melodic lines, with the caveat that your players need time to listen and adjust for intonation on each pitch, so you shouldn’t go too fast on these.</a:t>
            </a:r>
          </a:p>
          <a:p>
            <a:endParaRPr lang="en-US" dirty="0"/>
          </a:p>
          <a:p>
            <a:r>
              <a:rPr lang="en-US" dirty="0"/>
              <a:t>Finally, if you want to combine everything here, you can start singing chorales or multi-part excerpts of your music. However, now you’re getting into choir territory!</a:t>
            </a:r>
          </a:p>
          <a:p>
            <a:endParaRPr lang="en-US" dirty="0"/>
          </a:p>
          <a:p>
            <a:r>
              <a:rPr lang="en-US" dirty="0"/>
              <a:t>It’s worth noting that pitch is often the scariest part of singing for band kids. So I like to stick with exercises that don’t demand too much specific pitch work.</a:t>
            </a:r>
          </a:p>
        </p:txBody>
      </p:sp>
      <p:sp>
        <p:nvSpPr>
          <p:cNvPr id="4" name="Slide Number Placeholder 3"/>
          <p:cNvSpPr>
            <a:spLocks noGrp="1"/>
          </p:cNvSpPr>
          <p:nvPr>
            <p:ph type="sldNum" sz="quarter" idx="5"/>
          </p:nvPr>
        </p:nvSpPr>
        <p:spPr/>
        <p:txBody>
          <a:bodyPr/>
          <a:lstStyle/>
          <a:p>
            <a:fld id="{AA7DD9D2-3C4E-0C4E-93ED-29D5DD99EDBF}" type="slidenum">
              <a:rPr lang="en-US" smtClean="0"/>
              <a:t>17</a:t>
            </a:fld>
            <a:endParaRPr lang="en-US"/>
          </a:p>
        </p:txBody>
      </p:sp>
    </p:spTree>
    <p:extLst>
      <p:ext uri="{BB962C8B-B14F-4D97-AF65-F5344CB8AC3E}">
        <p14:creationId xmlns:p14="http://schemas.microsoft.com/office/powerpoint/2010/main" val="263855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leads us to rhythm.</a:t>
            </a:r>
          </a:p>
        </p:txBody>
      </p:sp>
      <p:sp>
        <p:nvSpPr>
          <p:cNvPr id="4" name="Slide Number Placeholder 3"/>
          <p:cNvSpPr>
            <a:spLocks noGrp="1"/>
          </p:cNvSpPr>
          <p:nvPr>
            <p:ph type="sldNum" sz="quarter" idx="5"/>
          </p:nvPr>
        </p:nvSpPr>
        <p:spPr/>
        <p:txBody>
          <a:bodyPr/>
          <a:lstStyle/>
          <a:p>
            <a:fld id="{AA7DD9D2-3C4E-0C4E-93ED-29D5DD99EDBF}" type="slidenum">
              <a:rPr lang="en-US" smtClean="0"/>
              <a:t>18</a:t>
            </a:fld>
            <a:endParaRPr lang="en-US"/>
          </a:p>
        </p:txBody>
      </p:sp>
    </p:spTree>
    <p:extLst>
      <p:ext uri="{BB962C8B-B14F-4D97-AF65-F5344CB8AC3E}">
        <p14:creationId xmlns:p14="http://schemas.microsoft.com/office/powerpoint/2010/main" val="4212116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“Singing” for rhythm does not have to use specific pitches, and can be less intimidating for students.</a:t>
            </a:r>
          </a:p>
          <a:p>
            <a:endParaRPr lang="en-US" dirty="0"/>
          </a:p>
          <a:p>
            <a:r>
              <a:rPr lang="en-US" dirty="0"/>
              <a:t>It is easiest to work with short rhythmic cells, something that is easy for your band to digest and repeat.</a:t>
            </a:r>
          </a:p>
          <a:p>
            <a:endParaRPr lang="en-US" dirty="0"/>
          </a:p>
          <a:p>
            <a:r>
              <a:rPr lang="en-US" dirty="0"/>
              <a:t>Using this technique helps you see whether your band has trouble understanding a rhythm or is having instrumental technique problems.</a:t>
            </a:r>
          </a:p>
        </p:txBody>
      </p:sp>
      <p:sp>
        <p:nvSpPr>
          <p:cNvPr id="4" name="Slide Number Placeholder 3"/>
          <p:cNvSpPr>
            <a:spLocks noGrp="1"/>
          </p:cNvSpPr>
          <p:nvPr>
            <p:ph type="sldNum" sz="quarter" idx="5"/>
          </p:nvPr>
        </p:nvSpPr>
        <p:spPr/>
        <p:txBody>
          <a:bodyPr/>
          <a:lstStyle/>
          <a:p>
            <a:fld id="{AA7DD9D2-3C4E-0C4E-93ED-29D5DD99EDBF}" type="slidenum">
              <a:rPr lang="en-US" smtClean="0"/>
              <a:t>19</a:t>
            </a:fld>
            <a:endParaRPr lang="en-US"/>
          </a:p>
        </p:txBody>
      </p:sp>
    </p:spTree>
    <p:extLst>
      <p:ext uri="{BB962C8B-B14F-4D97-AF65-F5344CB8AC3E}">
        <p14:creationId xmlns:p14="http://schemas.microsoft.com/office/powerpoint/2010/main" val="1977550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guess this would be a more appropriate title for my presentation tonight.</a:t>
            </a:r>
          </a:p>
          <a:p>
            <a:endParaRPr lang="en-US" dirty="0"/>
          </a:p>
          <a:p>
            <a:r>
              <a:rPr lang="en-US" dirty="0"/>
              <a:t>But then, you might not be here.</a:t>
            </a:r>
          </a:p>
        </p:txBody>
      </p:sp>
      <p:sp>
        <p:nvSpPr>
          <p:cNvPr id="4" name="Slide Number Placeholder 3"/>
          <p:cNvSpPr>
            <a:spLocks noGrp="1"/>
          </p:cNvSpPr>
          <p:nvPr>
            <p:ph type="sldNum" sz="quarter" idx="5"/>
          </p:nvPr>
        </p:nvSpPr>
        <p:spPr/>
        <p:txBody>
          <a:bodyPr/>
          <a:lstStyle/>
          <a:p>
            <a:fld id="{AA7DD9D2-3C4E-0C4E-93ED-29D5DD99EDBF}" type="slidenum">
              <a:rPr lang="en-US" smtClean="0"/>
              <a:t>2</a:t>
            </a:fld>
            <a:endParaRPr lang="en-US"/>
          </a:p>
        </p:txBody>
      </p:sp>
    </p:spTree>
    <p:extLst>
      <p:ext uri="{BB962C8B-B14F-4D97-AF65-F5344CB8AC3E}">
        <p14:creationId xmlns:p14="http://schemas.microsoft.com/office/powerpoint/2010/main" val="1498684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show you another excerpt in a moment. This is the rhythm that you’ll see us focus on.</a:t>
            </a:r>
          </a:p>
          <a:p>
            <a:endParaRPr lang="en-US" dirty="0"/>
          </a:p>
          <a:p>
            <a:r>
              <a:rPr lang="en-US" dirty="0"/>
              <a:t>By the way, this and the other upcoming videos use excerpts from ”Journey Through Orion” by Julie Giroux.</a:t>
            </a:r>
          </a:p>
        </p:txBody>
      </p:sp>
      <p:sp>
        <p:nvSpPr>
          <p:cNvPr id="4" name="Slide Number Placeholder 3"/>
          <p:cNvSpPr>
            <a:spLocks noGrp="1"/>
          </p:cNvSpPr>
          <p:nvPr>
            <p:ph type="sldNum" sz="quarter" idx="5"/>
          </p:nvPr>
        </p:nvSpPr>
        <p:spPr/>
        <p:txBody>
          <a:bodyPr/>
          <a:lstStyle/>
          <a:p>
            <a:fld id="{AA7DD9D2-3C4E-0C4E-93ED-29D5DD99EDBF}" type="slidenum">
              <a:rPr lang="en-US" smtClean="0"/>
              <a:t>20</a:t>
            </a:fld>
            <a:endParaRPr lang="en-US"/>
          </a:p>
        </p:txBody>
      </p:sp>
    </p:spTree>
    <p:extLst>
      <p:ext uri="{BB962C8B-B14F-4D97-AF65-F5344CB8AC3E}">
        <p14:creationId xmlns:p14="http://schemas.microsoft.com/office/powerpoint/2010/main" val="130999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as we struggle through:</a:t>
            </a:r>
          </a:p>
        </p:txBody>
      </p:sp>
      <p:sp>
        <p:nvSpPr>
          <p:cNvPr id="4" name="Slide Number Placeholder 3"/>
          <p:cNvSpPr>
            <a:spLocks noGrp="1"/>
          </p:cNvSpPr>
          <p:nvPr>
            <p:ph type="sldNum" sz="quarter" idx="5"/>
          </p:nvPr>
        </p:nvSpPr>
        <p:spPr/>
        <p:txBody>
          <a:bodyPr/>
          <a:lstStyle/>
          <a:p>
            <a:fld id="{AA7DD9D2-3C4E-0C4E-93ED-29D5DD99EDBF}" type="slidenum">
              <a:rPr lang="en-US" smtClean="0"/>
              <a:t>21</a:t>
            </a:fld>
            <a:endParaRPr lang="en-US"/>
          </a:p>
        </p:txBody>
      </p:sp>
    </p:spTree>
    <p:extLst>
      <p:ext uri="{BB962C8B-B14F-4D97-AF65-F5344CB8AC3E}">
        <p14:creationId xmlns:p14="http://schemas.microsoft.com/office/powerpoint/2010/main" val="201455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what just happened?</a:t>
            </a:r>
          </a:p>
        </p:txBody>
      </p:sp>
      <p:sp>
        <p:nvSpPr>
          <p:cNvPr id="4" name="Slide Number Placeholder 3"/>
          <p:cNvSpPr>
            <a:spLocks noGrp="1"/>
          </p:cNvSpPr>
          <p:nvPr>
            <p:ph type="sldNum" sz="quarter" idx="5"/>
          </p:nvPr>
        </p:nvSpPr>
        <p:spPr/>
        <p:txBody>
          <a:bodyPr/>
          <a:lstStyle/>
          <a:p>
            <a:fld id="{AA7DD9D2-3C4E-0C4E-93ED-29D5DD99EDBF}" type="slidenum">
              <a:rPr lang="en-US" smtClean="0"/>
              <a:t>22</a:t>
            </a:fld>
            <a:endParaRPr lang="en-US"/>
          </a:p>
        </p:txBody>
      </p:sp>
    </p:spTree>
    <p:extLst>
      <p:ext uri="{BB962C8B-B14F-4D97-AF65-F5344CB8AC3E}">
        <p14:creationId xmlns:p14="http://schemas.microsoft.com/office/powerpoint/2010/main" val="230577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ran through it, and the triplets were not consistent.</a:t>
            </a:r>
          </a:p>
          <a:p>
            <a:endParaRPr lang="en-US" dirty="0"/>
          </a:p>
          <a:p>
            <a:r>
              <a:rPr lang="en-US" dirty="0"/>
              <a:t>We started with a focus on the triplets, and repeated it in isolation, both correctly and incorrectly, with the entire band.</a:t>
            </a:r>
          </a:p>
          <a:p>
            <a:endParaRPr lang="en-US" dirty="0"/>
          </a:p>
          <a:p>
            <a:r>
              <a:rPr lang="en-US" dirty="0"/>
              <a:t>What I really SHOULD have done was repeat it correctly again after the incorrect version.</a:t>
            </a:r>
          </a:p>
          <a:p>
            <a:endParaRPr lang="en-US" dirty="0"/>
          </a:p>
          <a:p>
            <a:r>
              <a:rPr lang="en-US" dirty="0"/>
              <a:t>But we put the correct triplet into context, repeating the whole rhythm, and it was very successful!</a:t>
            </a:r>
          </a:p>
          <a:p>
            <a:endParaRPr lang="en-US" dirty="0"/>
          </a:p>
          <a:p>
            <a:r>
              <a:rPr lang="en-US" dirty="0"/>
              <a:t>We played the excerpt again, and while it was not perfect, the triplets definitely improved, particularly towards the end.</a:t>
            </a:r>
          </a:p>
        </p:txBody>
      </p:sp>
      <p:sp>
        <p:nvSpPr>
          <p:cNvPr id="4" name="Slide Number Placeholder 3"/>
          <p:cNvSpPr>
            <a:spLocks noGrp="1"/>
          </p:cNvSpPr>
          <p:nvPr>
            <p:ph type="sldNum" sz="quarter" idx="5"/>
          </p:nvPr>
        </p:nvSpPr>
        <p:spPr/>
        <p:txBody>
          <a:bodyPr/>
          <a:lstStyle/>
          <a:p>
            <a:fld id="{AA7DD9D2-3C4E-0C4E-93ED-29D5DD99EDBF}" type="slidenum">
              <a:rPr lang="en-US" smtClean="0"/>
              <a:t>23</a:t>
            </a:fld>
            <a:endParaRPr lang="en-US"/>
          </a:p>
        </p:txBody>
      </p:sp>
    </p:spTree>
    <p:extLst>
      <p:ext uri="{BB962C8B-B14F-4D97-AF65-F5344CB8AC3E}">
        <p14:creationId xmlns:p14="http://schemas.microsoft.com/office/powerpoint/2010/main" val="3430453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to do if this is new to you?</a:t>
            </a:r>
          </a:p>
        </p:txBody>
      </p:sp>
      <p:sp>
        <p:nvSpPr>
          <p:cNvPr id="4" name="Slide Number Placeholder 3"/>
          <p:cNvSpPr>
            <a:spLocks noGrp="1"/>
          </p:cNvSpPr>
          <p:nvPr>
            <p:ph type="sldNum" sz="quarter" idx="5"/>
          </p:nvPr>
        </p:nvSpPr>
        <p:spPr/>
        <p:txBody>
          <a:bodyPr/>
          <a:lstStyle/>
          <a:p>
            <a:fld id="{AA7DD9D2-3C4E-0C4E-93ED-29D5DD99EDBF}" type="slidenum">
              <a:rPr lang="en-US" smtClean="0"/>
              <a:t>24</a:t>
            </a:fld>
            <a:endParaRPr lang="en-US"/>
          </a:p>
        </p:txBody>
      </p:sp>
    </p:spTree>
    <p:extLst>
      <p:ext uri="{BB962C8B-B14F-4D97-AF65-F5344CB8AC3E}">
        <p14:creationId xmlns:p14="http://schemas.microsoft.com/office/powerpoint/2010/main" val="3182333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doing these short rhythms, it’s very easy to use a “repeat after me” format. You can and should involve your entire group in these: again, it’s good classroom management to keep as many players engaged as possible!</a:t>
            </a:r>
          </a:p>
          <a:p>
            <a:endParaRPr lang="en-US" dirty="0"/>
          </a:p>
          <a:p>
            <a:r>
              <a:rPr lang="en-US" dirty="0"/>
              <a:t>The temptation will be to hear rhythms that work well already, but this tool is best used to iron problem areas.</a:t>
            </a:r>
          </a:p>
          <a:p>
            <a:endParaRPr lang="en-US" dirty="0"/>
          </a:p>
          <a:p>
            <a:r>
              <a:rPr lang="en-US" dirty="0"/>
              <a:t>It’s best to stick with short examples, no more than a bar or two. If larger problem areas exist, break them down into smaller chunks, or find the common smaller rhythm that causes issues.</a:t>
            </a:r>
          </a:p>
          <a:p>
            <a:endParaRPr lang="en-US" dirty="0"/>
          </a:p>
          <a:p>
            <a:r>
              <a:rPr lang="en-US" dirty="0"/>
              <a:t>Finally, don’t worry about pitch with these. Focusing solely on rhythm helps clarify the concept and lets you know the level of your ensemble’s understanding.</a:t>
            </a:r>
          </a:p>
        </p:txBody>
      </p:sp>
      <p:sp>
        <p:nvSpPr>
          <p:cNvPr id="4" name="Slide Number Placeholder 3"/>
          <p:cNvSpPr>
            <a:spLocks noGrp="1"/>
          </p:cNvSpPr>
          <p:nvPr>
            <p:ph type="sldNum" sz="quarter" idx="5"/>
          </p:nvPr>
        </p:nvSpPr>
        <p:spPr/>
        <p:txBody>
          <a:bodyPr/>
          <a:lstStyle/>
          <a:p>
            <a:fld id="{AA7DD9D2-3C4E-0C4E-93ED-29D5DD99EDBF}" type="slidenum">
              <a:rPr lang="en-US" smtClean="0"/>
              <a:t>25</a:t>
            </a:fld>
            <a:endParaRPr lang="en-US"/>
          </a:p>
        </p:txBody>
      </p:sp>
    </p:spTree>
    <p:extLst>
      <p:ext uri="{BB962C8B-B14F-4D97-AF65-F5344CB8AC3E}">
        <p14:creationId xmlns:p14="http://schemas.microsoft.com/office/powerpoint/2010/main" val="1311413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you can go beyond repeating the same little cell with the entire band.</a:t>
            </a:r>
          </a:p>
        </p:txBody>
      </p:sp>
      <p:sp>
        <p:nvSpPr>
          <p:cNvPr id="4" name="Slide Number Placeholder 3"/>
          <p:cNvSpPr>
            <a:spLocks noGrp="1"/>
          </p:cNvSpPr>
          <p:nvPr>
            <p:ph type="sldNum" sz="quarter" idx="5"/>
          </p:nvPr>
        </p:nvSpPr>
        <p:spPr/>
        <p:txBody>
          <a:bodyPr/>
          <a:lstStyle/>
          <a:p>
            <a:fld id="{AA7DD9D2-3C4E-0C4E-93ED-29D5DD99EDBF}" type="slidenum">
              <a:rPr lang="en-US" smtClean="0"/>
              <a:t>26</a:t>
            </a:fld>
            <a:endParaRPr lang="en-US"/>
          </a:p>
        </p:txBody>
      </p:sp>
    </p:spTree>
    <p:extLst>
      <p:ext uri="{BB962C8B-B14F-4D97-AF65-F5344CB8AC3E}">
        <p14:creationId xmlns:p14="http://schemas.microsoft.com/office/powerpoint/2010/main" val="365465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two rhythms go together, you can isolate them and then layer them with this exercise.</a:t>
            </a:r>
          </a:p>
          <a:p>
            <a:endParaRPr lang="en-US" dirty="0"/>
          </a:p>
          <a:p>
            <a:r>
              <a:rPr lang="en-US" dirty="0"/>
              <a:t>You can also draw the focus to articulation, like this: let’s say you have the rhythm 1, 2, 3&amp; 4. But there are articulations that, of course, your students always miss! So you can sing it to them the wrong way and </a:t>
            </a:r>
            <a:r>
              <a:rPr lang="en-US" dirty="0" err="1"/>
              <a:t>sothe</a:t>
            </a:r>
            <a:r>
              <a:rPr lang="en-US" dirty="0"/>
              <a:t> right way, and have them repeat. (demo)</a:t>
            </a:r>
          </a:p>
          <a:p>
            <a:endParaRPr lang="en-US" dirty="0"/>
          </a:p>
          <a:p>
            <a:r>
              <a:rPr lang="en-US" dirty="0"/>
              <a:t>For articulation, I recommend using “dah” or ”</a:t>
            </a:r>
            <a:r>
              <a:rPr lang="en-US" dirty="0" err="1"/>
              <a:t>tah</a:t>
            </a:r>
            <a:r>
              <a:rPr lang="en-US" dirty="0"/>
              <a:t>” to simulate the tonguing action on so many instruments.</a:t>
            </a:r>
          </a:p>
        </p:txBody>
      </p:sp>
      <p:sp>
        <p:nvSpPr>
          <p:cNvPr id="4" name="Slide Number Placeholder 3"/>
          <p:cNvSpPr>
            <a:spLocks noGrp="1"/>
          </p:cNvSpPr>
          <p:nvPr>
            <p:ph type="sldNum" sz="quarter" idx="5"/>
          </p:nvPr>
        </p:nvSpPr>
        <p:spPr/>
        <p:txBody>
          <a:bodyPr/>
          <a:lstStyle/>
          <a:p>
            <a:fld id="{AA7DD9D2-3C4E-0C4E-93ED-29D5DD99EDBF}" type="slidenum">
              <a:rPr lang="en-US" smtClean="0"/>
              <a:t>27</a:t>
            </a:fld>
            <a:endParaRPr lang="en-US"/>
          </a:p>
        </p:txBody>
      </p:sp>
    </p:spTree>
    <p:extLst>
      <p:ext uri="{BB962C8B-B14F-4D97-AF65-F5344CB8AC3E}">
        <p14:creationId xmlns:p14="http://schemas.microsoft.com/office/powerpoint/2010/main" val="404068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stick with this.</a:t>
            </a:r>
          </a:p>
        </p:txBody>
      </p:sp>
      <p:sp>
        <p:nvSpPr>
          <p:cNvPr id="4" name="Slide Number Placeholder 3"/>
          <p:cNvSpPr>
            <a:spLocks noGrp="1"/>
          </p:cNvSpPr>
          <p:nvPr>
            <p:ph type="sldNum" sz="quarter" idx="5"/>
          </p:nvPr>
        </p:nvSpPr>
        <p:spPr/>
        <p:txBody>
          <a:bodyPr/>
          <a:lstStyle/>
          <a:p>
            <a:fld id="{AA7DD9D2-3C4E-0C4E-93ED-29D5DD99EDBF}" type="slidenum">
              <a:rPr lang="en-US" smtClean="0"/>
              <a:t>3</a:t>
            </a:fld>
            <a:endParaRPr lang="en-US"/>
          </a:p>
        </p:txBody>
      </p:sp>
    </p:spTree>
    <p:extLst>
      <p:ext uri="{BB962C8B-B14F-4D97-AF65-F5344CB8AC3E}">
        <p14:creationId xmlns:p14="http://schemas.microsoft.com/office/powerpoint/2010/main" val="170825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go into further detail, what exactly makes singing with your band magical?</a:t>
            </a:r>
          </a:p>
        </p:txBody>
      </p:sp>
      <p:sp>
        <p:nvSpPr>
          <p:cNvPr id="4" name="Slide Number Placeholder 3"/>
          <p:cNvSpPr>
            <a:spLocks noGrp="1"/>
          </p:cNvSpPr>
          <p:nvPr>
            <p:ph type="sldNum" sz="quarter" idx="5"/>
          </p:nvPr>
        </p:nvSpPr>
        <p:spPr/>
        <p:txBody>
          <a:bodyPr/>
          <a:lstStyle/>
          <a:p>
            <a:fld id="{AA7DD9D2-3C4E-0C4E-93ED-29D5DD99EDBF}" type="slidenum">
              <a:rPr lang="en-US" smtClean="0"/>
              <a:t>4</a:t>
            </a:fld>
            <a:endParaRPr lang="en-US"/>
          </a:p>
        </p:txBody>
      </p:sp>
    </p:spTree>
    <p:extLst>
      <p:ext uri="{BB962C8B-B14F-4D97-AF65-F5344CB8AC3E}">
        <p14:creationId xmlns:p14="http://schemas.microsoft.com/office/powerpoint/2010/main" val="348314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starters, it can directly address a lot of common rehearsal issues.</a:t>
            </a:r>
          </a:p>
        </p:txBody>
      </p:sp>
      <p:sp>
        <p:nvSpPr>
          <p:cNvPr id="4" name="Slide Number Placeholder 3"/>
          <p:cNvSpPr>
            <a:spLocks noGrp="1"/>
          </p:cNvSpPr>
          <p:nvPr>
            <p:ph type="sldNum" sz="quarter" idx="5"/>
          </p:nvPr>
        </p:nvSpPr>
        <p:spPr/>
        <p:txBody>
          <a:bodyPr/>
          <a:lstStyle/>
          <a:p>
            <a:fld id="{AA7DD9D2-3C4E-0C4E-93ED-29D5DD99EDBF}" type="slidenum">
              <a:rPr lang="en-US" smtClean="0"/>
              <a:t>5</a:t>
            </a:fld>
            <a:endParaRPr lang="en-US"/>
          </a:p>
        </p:txBody>
      </p:sp>
    </p:spTree>
    <p:extLst>
      <p:ext uri="{BB962C8B-B14F-4D97-AF65-F5344CB8AC3E}">
        <p14:creationId xmlns:p14="http://schemas.microsoft.com/office/powerpoint/2010/main" val="368548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 I’ll talk about intonation, rhythm, time, and textural clarity, although there are CERTAINLY more concepts that can be covered with these techniques.</a:t>
            </a:r>
          </a:p>
        </p:txBody>
      </p:sp>
      <p:sp>
        <p:nvSpPr>
          <p:cNvPr id="4" name="Slide Number Placeholder 3"/>
          <p:cNvSpPr>
            <a:spLocks noGrp="1"/>
          </p:cNvSpPr>
          <p:nvPr>
            <p:ph type="sldNum" sz="quarter" idx="5"/>
          </p:nvPr>
        </p:nvSpPr>
        <p:spPr/>
        <p:txBody>
          <a:bodyPr/>
          <a:lstStyle/>
          <a:p>
            <a:fld id="{AA7DD9D2-3C4E-0C4E-93ED-29D5DD99EDBF}" type="slidenum">
              <a:rPr lang="en-US" smtClean="0"/>
              <a:t>6</a:t>
            </a:fld>
            <a:endParaRPr lang="en-US"/>
          </a:p>
        </p:txBody>
      </p:sp>
    </p:spTree>
    <p:extLst>
      <p:ext uri="{BB962C8B-B14F-4D97-AF65-F5344CB8AC3E}">
        <p14:creationId xmlns:p14="http://schemas.microsoft.com/office/powerpoint/2010/main" val="416063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singing with your band has several general benefits.</a:t>
            </a:r>
          </a:p>
        </p:txBody>
      </p:sp>
      <p:sp>
        <p:nvSpPr>
          <p:cNvPr id="4" name="Slide Number Placeholder 3"/>
          <p:cNvSpPr>
            <a:spLocks noGrp="1"/>
          </p:cNvSpPr>
          <p:nvPr>
            <p:ph type="sldNum" sz="quarter" idx="5"/>
          </p:nvPr>
        </p:nvSpPr>
        <p:spPr/>
        <p:txBody>
          <a:bodyPr/>
          <a:lstStyle/>
          <a:p>
            <a:fld id="{AA7DD9D2-3C4E-0C4E-93ED-29D5DD99EDBF}" type="slidenum">
              <a:rPr lang="en-US" smtClean="0"/>
              <a:t>7</a:t>
            </a:fld>
            <a:endParaRPr lang="en-US"/>
          </a:p>
        </p:txBody>
      </p:sp>
    </p:spTree>
    <p:extLst>
      <p:ext uri="{BB962C8B-B14F-4D97-AF65-F5344CB8AC3E}">
        <p14:creationId xmlns:p14="http://schemas.microsoft.com/office/powerpoint/2010/main" val="339938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 trains your players to listen in new ways.</a:t>
            </a:r>
          </a:p>
          <a:p>
            <a:endParaRPr lang="en-US" dirty="0"/>
          </a:p>
          <a:p>
            <a:r>
              <a:rPr lang="en-US" dirty="0"/>
              <a:t>It also is useful for saving chops.</a:t>
            </a:r>
          </a:p>
          <a:p>
            <a:endParaRPr lang="en-US" dirty="0"/>
          </a:p>
          <a:p>
            <a:r>
              <a:rPr lang="en-US" dirty="0"/>
              <a:t>It can be a godsend in unusual circumstances.</a:t>
            </a:r>
          </a:p>
          <a:p>
            <a:endParaRPr lang="en-US" dirty="0"/>
          </a:p>
          <a:p>
            <a:r>
              <a:rPr lang="en-US" dirty="0"/>
              <a:t>And, importantly, it can foster a closer connection with the music than instrumental playing.</a:t>
            </a:r>
          </a:p>
          <a:p>
            <a:endParaRPr lang="en-US" dirty="0"/>
          </a:p>
          <a:p>
            <a:r>
              <a:rPr lang="en-US" dirty="0"/>
              <a:t>I’ll go into greater detail on all of these later.</a:t>
            </a:r>
          </a:p>
          <a:p>
            <a:endParaRPr lang="en-US" dirty="0"/>
          </a:p>
          <a:p>
            <a:r>
              <a:rPr lang="en-US" dirty="0"/>
              <a:t>First, I’d like to take us through some specific exercises that address the rehearsal concepts I showed you.</a:t>
            </a:r>
          </a:p>
        </p:txBody>
      </p:sp>
      <p:sp>
        <p:nvSpPr>
          <p:cNvPr id="4" name="Slide Number Placeholder 3"/>
          <p:cNvSpPr>
            <a:spLocks noGrp="1"/>
          </p:cNvSpPr>
          <p:nvPr>
            <p:ph type="sldNum" sz="quarter" idx="5"/>
          </p:nvPr>
        </p:nvSpPr>
        <p:spPr/>
        <p:txBody>
          <a:bodyPr/>
          <a:lstStyle/>
          <a:p>
            <a:fld id="{AA7DD9D2-3C4E-0C4E-93ED-29D5DD99EDBF}" type="slidenum">
              <a:rPr lang="en-US" smtClean="0"/>
              <a:t>8</a:t>
            </a:fld>
            <a:endParaRPr lang="en-US"/>
          </a:p>
        </p:txBody>
      </p:sp>
    </p:spTree>
    <p:extLst>
      <p:ext uri="{BB962C8B-B14F-4D97-AF65-F5344CB8AC3E}">
        <p14:creationId xmlns:p14="http://schemas.microsoft.com/office/powerpoint/2010/main" val="31995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begin with intonation, which is often a hard concept for younger students to understand.</a:t>
            </a:r>
          </a:p>
        </p:txBody>
      </p:sp>
      <p:sp>
        <p:nvSpPr>
          <p:cNvPr id="4" name="Slide Number Placeholder 3"/>
          <p:cNvSpPr>
            <a:spLocks noGrp="1"/>
          </p:cNvSpPr>
          <p:nvPr>
            <p:ph type="sldNum" sz="quarter" idx="5"/>
          </p:nvPr>
        </p:nvSpPr>
        <p:spPr/>
        <p:txBody>
          <a:bodyPr/>
          <a:lstStyle/>
          <a:p>
            <a:fld id="{AA7DD9D2-3C4E-0C4E-93ED-29D5DD99EDBF}" type="slidenum">
              <a:rPr lang="en-US" smtClean="0"/>
              <a:t>9</a:t>
            </a:fld>
            <a:endParaRPr lang="en-US"/>
          </a:p>
        </p:txBody>
      </p:sp>
    </p:spTree>
    <p:extLst>
      <p:ext uri="{BB962C8B-B14F-4D97-AF65-F5344CB8AC3E}">
        <p14:creationId xmlns:p14="http://schemas.microsoft.com/office/powerpoint/2010/main" val="179064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D925A99-E688-CB4F-9D65-AF4CF72AF089}" type="datetimeFigureOut">
              <a:rPr lang="en-US" smtClean="0"/>
              <a:t>11/20/18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22784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383118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37181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E5500B-FAC7-ED4A-9E22-385158A8848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465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4270171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D925A99-E688-CB4F-9D65-AF4CF72AF089}"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24141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D925A99-E688-CB4F-9D65-AF4CF72AF089}"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199226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25A99-E688-CB4F-9D65-AF4CF72AF089}"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19311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D925A99-E688-CB4F-9D65-AF4CF72AF089}" type="datetimeFigureOut">
              <a:rPr lang="en-US" smtClean="0"/>
              <a:t>11/20/18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317763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925A99-E688-CB4F-9D65-AF4CF72AF089}"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197441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D925A99-E688-CB4F-9D65-AF4CF72AF089}" type="datetimeFigureOut">
              <a:rPr lang="en-US" smtClean="0"/>
              <a:t>11/20/18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153090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41232476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925A99-E688-CB4F-9D65-AF4CF72AF089}"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25270651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925A99-E688-CB4F-9D65-AF4CF72AF089}"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273684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25A99-E688-CB4F-9D65-AF4CF72AF089}"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398932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186036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925A99-E688-CB4F-9D65-AF4CF72AF089}"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5500B-FAC7-ED4A-9E22-385158A8848F}" type="slidenum">
              <a:rPr lang="en-US" smtClean="0"/>
              <a:t>‹#›</a:t>
            </a:fld>
            <a:endParaRPr lang="en-US"/>
          </a:p>
        </p:txBody>
      </p:sp>
    </p:spTree>
    <p:extLst>
      <p:ext uri="{BB962C8B-B14F-4D97-AF65-F5344CB8AC3E}">
        <p14:creationId xmlns:p14="http://schemas.microsoft.com/office/powerpoint/2010/main" val="22419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925A99-E688-CB4F-9D65-AF4CF72AF089}" type="datetimeFigureOut">
              <a:rPr lang="en-US" smtClean="0"/>
              <a:t>11/20/18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E5500B-FAC7-ED4A-9E22-385158A8848F}" type="slidenum">
              <a:rPr lang="en-US" smtClean="0"/>
              <a:t>‹#›</a:t>
            </a:fld>
            <a:endParaRPr lang="en-US"/>
          </a:p>
        </p:txBody>
      </p:sp>
    </p:spTree>
    <p:extLst>
      <p:ext uri="{BB962C8B-B14F-4D97-AF65-F5344CB8AC3E}">
        <p14:creationId xmlns:p14="http://schemas.microsoft.com/office/powerpoint/2010/main" val="226290306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9T62cIeHC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1qF7uim-O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WFqxxTBoQ9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LjhRosmeifo"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indliterature.org/" TargetMode="External"/><Relationship Id="rId2" Type="http://schemas.openxmlformats.org/officeDocument/2006/relationships/hyperlink" Target="mailto:peasea@hartwick.edu" TargetMode="External"/><Relationship Id="rId1" Type="http://schemas.openxmlformats.org/officeDocument/2006/relationships/slideLayout" Target="../slideLayouts/slideLayout13.xml"/><Relationship Id="rId4" Type="http://schemas.openxmlformats.org/officeDocument/2006/relationships/hyperlink" Target="http://andypease.com/schola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4A28-8B5E-D247-A18E-60E4645946C6}"/>
              </a:ext>
            </a:extLst>
          </p:cNvPr>
          <p:cNvSpPr>
            <a:spLocks noGrp="1"/>
          </p:cNvSpPr>
          <p:nvPr>
            <p:ph type="ctrTitle"/>
          </p:nvPr>
        </p:nvSpPr>
        <p:spPr/>
        <p:txBody>
          <a:bodyPr/>
          <a:lstStyle/>
          <a:p>
            <a:pPr algn="ctr"/>
            <a:r>
              <a:rPr lang="en-US" dirty="0"/>
              <a:t>The magic of singing with your band</a:t>
            </a:r>
          </a:p>
        </p:txBody>
      </p:sp>
      <p:sp>
        <p:nvSpPr>
          <p:cNvPr id="3" name="Subtitle 2">
            <a:extLst>
              <a:ext uri="{FF2B5EF4-FFF2-40B4-BE49-F238E27FC236}">
                <a16:creationId xmlns:a16="http://schemas.microsoft.com/office/drawing/2014/main" id="{6D9FA38B-34B8-A247-BC8A-6967F04C31B3}"/>
              </a:ext>
            </a:extLst>
          </p:cNvPr>
          <p:cNvSpPr>
            <a:spLocks noGrp="1"/>
          </p:cNvSpPr>
          <p:nvPr>
            <p:ph type="subTitle" idx="1"/>
          </p:nvPr>
        </p:nvSpPr>
        <p:spPr>
          <a:xfrm>
            <a:off x="1371600" y="3632201"/>
            <a:ext cx="9448800" cy="922546"/>
          </a:xfrm>
        </p:spPr>
        <p:txBody>
          <a:bodyPr>
            <a:normAutofit/>
          </a:bodyPr>
          <a:lstStyle/>
          <a:p>
            <a:pPr algn="ctr"/>
            <a:r>
              <a:rPr lang="en-US" sz="2400" dirty="0"/>
              <a:t>OR</a:t>
            </a:r>
          </a:p>
          <a:p>
            <a:pPr algn="ctr"/>
            <a:r>
              <a:rPr lang="en-US" sz="2400" dirty="0"/>
              <a:t>connecting to band music with the voice</a:t>
            </a:r>
          </a:p>
        </p:txBody>
      </p:sp>
      <p:sp>
        <p:nvSpPr>
          <p:cNvPr id="4" name="TextBox 3">
            <a:extLst>
              <a:ext uri="{FF2B5EF4-FFF2-40B4-BE49-F238E27FC236}">
                <a16:creationId xmlns:a16="http://schemas.microsoft.com/office/drawing/2014/main" id="{E3A834E6-DC80-5D4C-B88C-E63D8197CC3C}"/>
              </a:ext>
            </a:extLst>
          </p:cNvPr>
          <p:cNvSpPr txBox="1"/>
          <p:nvPr/>
        </p:nvSpPr>
        <p:spPr>
          <a:xfrm>
            <a:off x="7401463" y="4899804"/>
            <a:ext cx="4657569" cy="1631216"/>
          </a:xfrm>
          <a:prstGeom prst="rect">
            <a:avLst/>
          </a:prstGeom>
          <a:noFill/>
        </p:spPr>
        <p:txBody>
          <a:bodyPr wrap="square" rtlCol="0">
            <a:spAutoFit/>
          </a:bodyPr>
          <a:lstStyle/>
          <a:p>
            <a:pPr algn="r"/>
            <a:r>
              <a:rPr lang="en-US" sz="2000" dirty="0"/>
              <a:t>Andrew Pease, DMA</a:t>
            </a:r>
          </a:p>
          <a:p>
            <a:pPr algn="r"/>
            <a:r>
              <a:rPr lang="en-US" sz="2000" dirty="0"/>
              <a:t>Director of Instrumental Music</a:t>
            </a:r>
          </a:p>
          <a:p>
            <a:pPr algn="r"/>
            <a:r>
              <a:rPr lang="en-US" sz="2000" dirty="0"/>
              <a:t>Hartwick College</a:t>
            </a:r>
          </a:p>
          <a:p>
            <a:pPr algn="r"/>
            <a:r>
              <a:rPr lang="en-US" sz="2000" dirty="0"/>
              <a:t>2018 NYSSMA Winter Conference</a:t>
            </a:r>
          </a:p>
          <a:p>
            <a:pPr algn="r"/>
            <a:r>
              <a:rPr lang="en-US" sz="2000" dirty="0"/>
              <a:t>November 29, 2018</a:t>
            </a:r>
          </a:p>
        </p:txBody>
      </p:sp>
      <p:pic>
        <p:nvPicPr>
          <p:cNvPr id="10" name="Picture 9">
            <a:extLst>
              <a:ext uri="{FF2B5EF4-FFF2-40B4-BE49-F238E27FC236}">
                <a16:creationId xmlns:a16="http://schemas.microsoft.com/office/drawing/2014/main" id="{C65C8AEB-D275-3E4A-855E-DAF3008610AB}"/>
              </a:ext>
            </a:extLst>
          </p:cNvPr>
          <p:cNvPicPr>
            <a:picLocks noChangeAspect="1"/>
          </p:cNvPicPr>
          <p:nvPr/>
        </p:nvPicPr>
        <p:blipFill>
          <a:blip r:embed="rId3"/>
          <a:stretch>
            <a:fillRect/>
          </a:stretch>
        </p:blipFill>
        <p:spPr>
          <a:xfrm>
            <a:off x="314984" y="5060126"/>
            <a:ext cx="1237771" cy="1470894"/>
          </a:xfrm>
          <a:prstGeom prst="rect">
            <a:avLst/>
          </a:prstGeom>
        </p:spPr>
      </p:pic>
    </p:spTree>
    <p:extLst>
      <p:ext uri="{BB962C8B-B14F-4D97-AF65-F5344CB8AC3E}">
        <p14:creationId xmlns:p14="http://schemas.microsoft.com/office/powerpoint/2010/main" val="278805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48067"/>
            <a:ext cx="10490200" cy="2734094"/>
          </a:xfrm>
        </p:spPr>
        <p:txBody>
          <a:bodyPr>
            <a:normAutofit/>
          </a:bodyPr>
          <a:lstStyle/>
          <a:p>
            <a:pPr marL="342900" indent="-342900" algn="l">
              <a:buFont typeface="Arial" panose="020B0604020202020204" pitchFamily="34" charset="0"/>
              <a:buChar char="•"/>
            </a:pPr>
            <a:r>
              <a:rPr lang="en-US" sz="2800" dirty="0"/>
              <a:t>We naturally try to sing in tune with other people</a:t>
            </a:r>
          </a:p>
          <a:p>
            <a:pPr marL="342900" indent="-342900" algn="l">
              <a:buFont typeface="Arial" panose="020B0604020202020204" pitchFamily="34" charset="0"/>
              <a:buChar char="•"/>
            </a:pPr>
            <a:r>
              <a:rPr lang="en-US" sz="2800" dirty="0"/>
              <a:t>Instrument can be an impediment</a:t>
            </a:r>
          </a:p>
          <a:p>
            <a:pPr marL="342900" indent="-342900" algn="l">
              <a:buFont typeface="Arial" panose="020B0604020202020204" pitchFamily="34" charset="0"/>
              <a:buChar char="•"/>
            </a:pPr>
            <a:r>
              <a:rPr lang="en-US" sz="2800" dirty="0"/>
              <a:t>Singing can reinforce the sound and the feeling of being in tune, which transfers to instrument</a:t>
            </a:r>
          </a:p>
        </p:txBody>
      </p:sp>
    </p:spTree>
    <p:extLst>
      <p:ext uri="{BB962C8B-B14F-4D97-AF65-F5344CB8AC3E}">
        <p14:creationId xmlns:p14="http://schemas.microsoft.com/office/powerpoint/2010/main" val="163497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3641725"/>
            <a:ext cx="10490200" cy="955675"/>
          </a:xfrm>
        </p:spPr>
        <p:txBody>
          <a:bodyPr/>
          <a:lstStyle/>
          <a:p>
            <a:pPr algn="ctr"/>
            <a:r>
              <a:rPr lang="en-US" dirty="0">
                <a:hlinkClick r:id="rId3"/>
              </a:rPr>
              <a:t>Video link</a:t>
            </a:r>
            <a:endParaRPr lang="en-US" dirty="0"/>
          </a:p>
        </p:txBody>
      </p:sp>
    </p:spTree>
    <p:extLst>
      <p:ext uri="{BB962C8B-B14F-4D97-AF65-F5344CB8AC3E}">
        <p14:creationId xmlns:p14="http://schemas.microsoft.com/office/powerpoint/2010/main" val="165506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48067"/>
            <a:ext cx="10490200" cy="2734094"/>
          </a:xfrm>
        </p:spPr>
        <p:txBody>
          <a:bodyPr>
            <a:normAutofit/>
          </a:bodyPr>
          <a:lstStyle/>
          <a:p>
            <a:pPr algn="ctr"/>
            <a:r>
              <a:rPr lang="en-US" sz="2800" dirty="0"/>
              <a:t>WHAT DID WE JUST SEE?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76182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78547"/>
            <a:ext cx="10490200" cy="2734094"/>
          </a:xfrm>
        </p:spPr>
        <p:txBody>
          <a:bodyPr>
            <a:normAutofit/>
          </a:bodyPr>
          <a:lstStyle/>
          <a:p>
            <a:pPr algn="ctr"/>
            <a:r>
              <a:rPr lang="en-US" sz="2800" dirty="0"/>
              <a:t>WHAT DID WE JUST SEE?</a:t>
            </a:r>
          </a:p>
          <a:p>
            <a:pPr marL="457200" indent="-457200" algn="l">
              <a:buFont typeface="Arial" panose="020B0604020202020204" pitchFamily="34" charset="0"/>
              <a:buChar char="•"/>
            </a:pPr>
            <a:r>
              <a:rPr lang="en-US" sz="2800" dirty="0"/>
              <a:t>Play, then sing, giving time for adjustments, then play again</a:t>
            </a:r>
          </a:p>
          <a:p>
            <a:pPr marL="457200" indent="-457200" algn="l">
              <a:buFont typeface="Arial" panose="020B0604020202020204" pitchFamily="34" charset="0"/>
              <a:buChar char="•"/>
            </a:pPr>
            <a:r>
              <a:rPr lang="en-US" sz="2800" dirty="0"/>
              <a:t>No instruction on vowel: “Ah” seems most natural</a:t>
            </a:r>
          </a:p>
          <a:p>
            <a:pPr marL="457200" indent="-457200" algn="l">
              <a:buFont typeface="Arial" panose="020B0604020202020204" pitchFamily="34" charset="0"/>
              <a:buChar char="•"/>
            </a:pPr>
            <a:r>
              <a:rPr lang="en-US" sz="2800" dirty="0"/>
              <a:t>Obvious improvement in intonation on instruments</a:t>
            </a:r>
          </a:p>
        </p:txBody>
      </p:sp>
    </p:spTree>
    <p:extLst>
      <p:ext uri="{BB962C8B-B14F-4D97-AF65-F5344CB8AC3E}">
        <p14:creationId xmlns:p14="http://schemas.microsoft.com/office/powerpoint/2010/main" val="291454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78547"/>
            <a:ext cx="10490200" cy="2734094"/>
          </a:xfrm>
        </p:spPr>
        <p:txBody>
          <a:bodyPr>
            <a:normAutofit/>
          </a:bodyPr>
          <a:lstStyle/>
          <a:p>
            <a:pPr algn="ctr"/>
            <a:r>
              <a:rPr lang="en-US" sz="2800" dirty="0"/>
              <a:t>NEVER DONE THIS BEFORE?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07470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78547"/>
            <a:ext cx="10490200" cy="2734094"/>
          </a:xfrm>
        </p:spPr>
        <p:txBody>
          <a:bodyPr>
            <a:normAutofit/>
          </a:bodyPr>
          <a:lstStyle/>
          <a:p>
            <a:pPr algn="ctr"/>
            <a:r>
              <a:rPr lang="en-US" sz="2800" dirty="0"/>
              <a:t>NEVER DONE THIS BEFORE?</a:t>
            </a:r>
          </a:p>
          <a:p>
            <a:pPr marL="457200" indent="-457200" algn="l">
              <a:buFont typeface="Arial" panose="020B0604020202020204" pitchFamily="34" charset="0"/>
              <a:buChar char="•"/>
            </a:pPr>
            <a:r>
              <a:rPr lang="en-US" sz="2800" dirty="0"/>
              <a:t>Start with hum, transition to “ah”</a:t>
            </a:r>
          </a:p>
          <a:p>
            <a:pPr marL="457200" indent="-457200" algn="l">
              <a:buFont typeface="Arial" panose="020B0604020202020204" pitchFamily="34" charset="0"/>
              <a:buChar char="•"/>
            </a:pPr>
            <a:r>
              <a:rPr lang="en-US" sz="2800" dirty="0"/>
              <a:t>Encourage a ”Gregorian” sound</a:t>
            </a:r>
          </a:p>
          <a:p>
            <a:pPr marL="457200" indent="-457200" algn="l">
              <a:buFont typeface="Arial" panose="020B0604020202020204" pitchFamily="34" charset="0"/>
              <a:buChar char="•"/>
            </a:pPr>
            <a:r>
              <a:rPr lang="en-US" sz="2800" dirty="0"/>
              <a:t>”Disappear” into the larger sound</a:t>
            </a:r>
          </a:p>
          <a:p>
            <a:pPr marL="457200" indent="-457200" algn="l">
              <a:buFont typeface="Arial" panose="020B0604020202020204" pitchFamily="34" charset="0"/>
              <a:buChar char="•"/>
            </a:pPr>
            <a:r>
              <a:rPr lang="en-US" sz="2800" dirty="0"/>
              <a:t>Always breathe and articulate together</a:t>
            </a:r>
          </a:p>
        </p:txBody>
      </p:sp>
    </p:spTree>
    <p:extLst>
      <p:ext uri="{BB962C8B-B14F-4D97-AF65-F5344CB8AC3E}">
        <p14:creationId xmlns:p14="http://schemas.microsoft.com/office/powerpoint/2010/main" val="132374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78547"/>
            <a:ext cx="10490200" cy="2734094"/>
          </a:xfrm>
        </p:spPr>
        <p:txBody>
          <a:bodyPr>
            <a:normAutofit/>
          </a:bodyPr>
          <a:lstStyle/>
          <a:p>
            <a:pPr algn="ctr"/>
            <a:r>
              <a:rPr lang="en-US" sz="2800" dirty="0"/>
              <a:t>EXTENSIONS</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10927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78547"/>
            <a:ext cx="10490200" cy="2734094"/>
          </a:xfrm>
        </p:spPr>
        <p:txBody>
          <a:bodyPr>
            <a:normAutofit/>
          </a:bodyPr>
          <a:lstStyle/>
          <a:p>
            <a:pPr algn="ctr"/>
            <a:r>
              <a:rPr lang="en-US" sz="2800" dirty="0"/>
              <a:t>EXTENSIONS</a:t>
            </a:r>
          </a:p>
          <a:p>
            <a:pPr marL="457200" indent="-457200" algn="l">
              <a:buFont typeface="Arial" panose="020B0604020202020204" pitchFamily="34" charset="0"/>
              <a:buChar char="•"/>
            </a:pPr>
            <a:r>
              <a:rPr lang="en-US" sz="2800" dirty="0"/>
              <a:t>Vertical intervals (chords)</a:t>
            </a:r>
          </a:p>
          <a:p>
            <a:pPr marL="457200" indent="-457200" algn="l">
              <a:buFont typeface="Arial" panose="020B0604020202020204" pitchFamily="34" charset="0"/>
              <a:buChar char="•"/>
            </a:pPr>
            <a:r>
              <a:rPr lang="en-US" sz="2800" dirty="0"/>
              <a:t>Horizontal intervals (lines)</a:t>
            </a:r>
          </a:p>
          <a:p>
            <a:pPr marL="457200" indent="-457200" algn="l">
              <a:buFont typeface="Arial" panose="020B0604020202020204" pitchFamily="34" charset="0"/>
              <a:buChar char="•"/>
            </a:pPr>
            <a:r>
              <a:rPr lang="en-US" sz="2800" dirty="0"/>
              <a:t>Combined (chorales, etc.)</a:t>
            </a:r>
          </a:p>
        </p:txBody>
      </p:sp>
    </p:spTree>
    <p:extLst>
      <p:ext uri="{BB962C8B-B14F-4D97-AF65-F5344CB8AC3E}">
        <p14:creationId xmlns:p14="http://schemas.microsoft.com/office/powerpoint/2010/main" val="131596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85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50721"/>
            <a:ext cx="10490200" cy="2479040"/>
          </a:xfrm>
        </p:spPr>
        <p:txBody>
          <a:bodyPr>
            <a:normAutofit/>
          </a:bodyPr>
          <a:lstStyle/>
          <a:p>
            <a:pPr marL="342900" indent="-342900" algn="l">
              <a:buFont typeface="Arial" panose="020B0604020202020204" pitchFamily="34" charset="0"/>
              <a:buChar char="•"/>
            </a:pPr>
            <a:r>
              <a:rPr lang="en-US" sz="2800" dirty="0"/>
              <a:t>Works best with short rhythmic cells</a:t>
            </a:r>
          </a:p>
          <a:p>
            <a:pPr marL="342900" indent="-342900" algn="l">
              <a:buFont typeface="Arial" panose="020B0604020202020204" pitchFamily="34" charset="0"/>
              <a:buChar char="•"/>
            </a:pPr>
            <a:r>
              <a:rPr lang="en-US" sz="2800" dirty="0"/>
              <a:t>Shows you the difference between conceptual misunderstanding and technical impediments</a:t>
            </a:r>
          </a:p>
        </p:txBody>
      </p:sp>
    </p:spTree>
    <p:extLst>
      <p:ext uri="{BB962C8B-B14F-4D97-AF65-F5344CB8AC3E}">
        <p14:creationId xmlns:p14="http://schemas.microsoft.com/office/powerpoint/2010/main" val="751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4A28-8B5E-D247-A18E-60E4645946C6}"/>
              </a:ext>
            </a:extLst>
          </p:cNvPr>
          <p:cNvSpPr>
            <a:spLocks noGrp="1"/>
          </p:cNvSpPr>
          <p:nvPr>
            <p:ph type="ctrTitle"/>
          </p:nvPr>
        </p:nvSpPr>
        <p:spPr/>
        <p:txBody>
          <a:bodyPr>
            <a:normAutofit fontScale="90000"/>
          </a:bodyPr>
          <a:lstStyle/>
          <a:p>
            <a:pPr algn="ctr"/>
            <a:r>
              <a:rPr lang="en-US" dirty="0"/>
              <a:t>Practical applications of musical vocalizing with your band</a:t>
            </a:r>
          </a:p>
        </p:txBody>
      </p:sp>
      <p:sp>
        <p:nvSpPr>
          <p:cNvPr id="3" name="Subtitle 2">
            <a:extLst>
              <a:ext uri="{FF2B5EF4-FFF2-40B4-BE49-F238E27FC236}">
                <a16:creationId xmlns:a16="http://schemas.microsoft.com/office/drawing/2014/main" id="{6D9FA38B-34B8-A247-BC8A-6967F04C31B3}"/>
              </a:ext>
            </a:extLst>
          </p:cNvPr>
          <p:cNvSpPr>
            <a:spLocks noGrp="1"/>
          </p:cNvSpPr>
          <p:nvPr>
            <p:ph type="subTitle" idx="1"/>
          </p:nvPr>
        </p:nvSpPr>
        <p:spPr>
          <a:xfrm>
            <a:off x="1371600" y="3632201"/>
            <a:ext cx="9448800" cy="922546"/>
          </a:xfrm>
        </p:spPr>
        <p:txBody>
          <a:bodyPr>
            <a:normAutofit/>
          </a:bodyPr>
          <a:lstStyle/>
          <a:p>
            <a:pPr algn="ctr"/>
            <a:r>
              <a:rPr lang="en-US" sz="2400" dirty="0"/>
              <a:t>OR</a:t>
            </a:r>
          </a:p>
          <a:p>
            <a:pPr algn="ctr"/>
            <a:r>
              <a:rPr lang="en-US" sz="2400" dirty="0"/>
              <a:t>what was that other presentation down the hall?</a:t>
            </a:r>
          </a:p>
        </p:txBody>
      </p:sp>
      <p:sp>
        <p:nvSpPr>
          <p:cNvPr id="4" name="TextBox 3">
            <a:extLst>
              <a:ext uri="{FF2B5EF4-FFF2-40B4-BE49-F238E27FC236}">
                <a16:creationId xmlns:a16="http://schemas.microsoft.com/office/drawing/2014/main" id="{E3A834E6-DC80-5D4C-B88C-E63D8197CC3C}"/>
              </a:ext>
            </a:extLst>
          </p:cNvPr>
          <p:cNvSpPr txBox="1"/>
          <p:nvPr/>
        </p:nvSpPr>
        <p:spPr>
          <a:xfrm>
            <a:off x="7401463" y="4899804"/>
            <a:ext cx="4657569" cy="1631216"/>
          </a:xfrm>
          <a:prstGeom prst="rect">
            <a:avLst/>
          </a:prstGeom>
          <a:noFill/>
        </p:spPr>
        <p:txBody>
          <a:bodyPr wrap="square" rtlCol="0">
            <a:spAutoFit/>
          </a:bodyPr>
          <a:lstStyle/>
          <a:p>
            <a:pPr algn="r"/>
            <a:r>
              <a:rPr lang="en-US" sz="2000" dirty="0"/>
              <a:t>Andrew Pease, DMA</a:t>
            </a:r>
          </a:p>
          <a:p>
            <a:pPr algn="r"/>
            <a:r>
              <a:rPr lang="en-US" sz="2000" dirty="0"/>
              <a:t>Director of Instrumental Music</a:t>
            </a:r>
          </a:p>
          <a:p>
            <a:pPr algn="r"/>
            <a:r>
              <a:rPr lang="en-US" sz="2000" dirty="0"/>
              <a:t>Hartwick College</a:t>
            </a:r>
          </a:p>
          <a:p>
            <a:pPr algn="r"/>
            <a:r>
              <a:rPr lang="en-US" sz="2000" dirty="0"/>
              <a:t>2018 NYSSMA Winter Conference</a:t>
            </a:r>
          </a:p>
          <a:p>
            <a:pPr algn="r"/>
            <a:r>
              <a:rPr lang="en-US" sz="2000" dirty="0"/>
              <a:t>November 29, 2018</a:t>
            </a:r>
          </a:p>
        </p:txBody>
      </p:sp>
      <p:pic>
        <p:nvPicPr>
          <p:cNvPr id="10" name="Picture 9">
            <a:extLst>
              <a:ext uri="{FF2B5EF4-FFF2-40B4-BE49-F238E27FC236}">
                <a16:creationId xmlns:a16="http://schemas.microsoft.com/office/drawing/2014/main" id="{C65C8AEB-D275-3E4A-855E-DAF3008610AB}"/>
              </a:ext>
            </a:extLst>
          </p:cNvPr>
          <p:cNvPicPr>
            <a:picLocks noChangeAspect="1"/>
          </p:cNvPicPr>
          <p:nvPr/>
        </p:nvPicPr>
        <p:blipFill>
          <a:blip r:embed="rId3"/>
          <a:stretch>
            <a:fillRect/>
          </a:stretch>
        </p:blipFill>
        <p:spPr>
          <a:xfrm>
            <a:off x="314984" y="5060126"/>
            <a:ext cx="1237771" cy="1470894"/>
          </a:xfrm>
          <a:prstGeom prst="rect">
            <a:avLst/>
          </a:prstGeom>
        </p:spPr>
      </p:pic>
    </p:spTree>
    <p:extLst>
      <p:ext uri="{BB962C8B-B14F-4D97-AF65-F5344CB8AC3E}">
        <p14:creationId xmlns:p14="http://schemas.microsoft.com/office/powerpoint/2010/main" val="390520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pic>
        <p:nvPicPr>
          <p:cNvPr id="5" name="Picture 4">
            <a:extLst>
              <a:ext uri="{FF2B5EF4-FFF2-40B4-BE49-F238E27FC236}">
                <a16:creationId xmlns:a16="http://schemas.microsoft.com/office/drawing/2014/main" id="{B57E9A6E-0CDB-E042-A148-6511041CD3BE}"/>
              </a:ext>
            </a:extLst>
          </p:cNvPr>
          <p:cNvPicPr>
            <a:picLocks noChangeAspect="1"/>
          </p:cNvPicPr>
          <p:nvPr/>
        </p:nvPicPr>
        <p:blipFill>
          <a:blip r:embed="rId3"/>
          <a:stretch>
            <a:fillRect/>
          </a:stretch>
        </p:blipFill>
        <p:spPr>
          <a:xfrm>
            <a:off x="3219449" y="1972310"/>
            <a:ext cx="5753100" cy="2882900"/>
          </a:xfrm>
          <a:prstGeom prst="rect">
            <a:avLst/>
          </a:prstGeom>
        </p:spPr>
      </p:pic>
    </p:spTree>
    <p:extLst>
      <p:ext uri="{BB962C8B-B14F-4D97-AF65-F5344CB8AC3E}">
        <p14:creationId xmlns:p14="http://schemas.microsoft.com/office/powerpoint/2010/main" val="263917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3656965"/>
            <a:ext cx="10490200" cy="955675"/>
          </a:xfrm>
        </p:spPr>
        <p:txBody>
          <a:bodyPr/>
          <a:lstStyle/>
          <a:p>
            <a:pPr algn="ctr"/>
            <a:r>
              <a:rPr lang="en-US" dirty="0">
                <a:hlinkClick r:id="rId3"/>
              </a:rPr>
              <a:t>Video Link</a:t>
            </a:r>
            <a:endParaRPr lang="en-US" dirty="0"/>
          </a:p>
        </p:txBody>
      </p:sp>
    </p:spTree>
    <p:extLst>
      <p:ext uri="{BB962C8B-B14F-4D97-AF65-F5344CB8AC3E}">
        <p14:creationId xmlns:p14="http://schemas.microsoft.com/office/powerpoint/2010/main" val="252180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50721"/>
            <a:ext cx="10490200" cy="2479040"/>
          </a:xfrm>
        </p:spPr>
        <p:txBody>
          <a:bodyPr>
            <a:normAutofit/>
          </a:bodyPr>
          <a:lstStyle/>
          <a:p>
            <a:pPr algn="ctr"/>
            <a:r>
              <a:rPr lang="en-US" sz="2800" dirty="0"/>
              <a:t>WHAT DID WE JUST SEE?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62414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35480"/>
            <a:ext cx="10490200" cy="3947160"/>
          </a:xfrm>
        </p:spPr>
        <p:txBody>
          <a:bodyPr>
            <a:normAutofit/>
          </a:bodyPr>
          <a:lstStyle/>
          <a:p>
            <a:pPr algn="ctr"/>
            <a:r>
              <a:rPr lang="en-US" sz="2800" dirty="0"/>
              <a:t>WHAT DID WE JUST SEE?</a:t>
            </a:r>
          </a:p>
          <a:p>
            <a:pPr marL="457200" indent="-457200" algn="l">
              <a:buFont typeface="Arial" panose="020B0604020202020204" pitchFamily="34" charset="0"/>
              <a:buChar char="•"/>
            </a:pPr>
            <a:r>
              <a:rPr lang="en-US" sz="2800" dirty="0"/>
              <a:t>Repeating with entire ensemble</a:t>
            </a:r>
          </a:p>
          <a:p>
            <a:pPr marL="457200" indent="-457200" algn="l">
              <a:buFont typeface="Arial" panose="020B0604020202020204" pitchFamily="34" charset="0"/>
              <a:buChar char="•"/>
            </a:pPr>
            <a:r>
              <a:rPr lang="en-US" sz="2800" dirty="0"/>
              <a:t>Began with a basic rhythm that was the problematic part of the rhythm in the repertoire (demonstrated both correctly and incorrectly)</a:t>
            </a:r>
          </a:p>
          <a:p>
            <a:pPr marL="457200" indent="-457200" algn="l">
              <a:buFont typeface="Arial" panose="020B0604020202020204" pitchFamily="34" charset="0"/>
              <a:buChar char="•"/>
            </a:pPr>
            <a:r>
              <a:rPr lang="en-US" sz="2800" dirty="0"/>
              <a:t>Immediately applied to instruments</a:t>
            </a:r>
          </a:p>
          <a:p>
            <a:pPr marL="457200" indent="-457200" algn="l">
              <a:buFont typeface="Arial" panose="020B0604020202020204" pitchFamily="34" charset="0"/>
              <a:buChar char="•"/>
            </a:pPr>
            <a:r>
              <a:rPr lang="en-US" sz="2800" dirty="0"/>
              <a:t>Still not perfect, but improved, and we now know where technique issues are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66856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50720"/>
            <a:ext cx="10490200" cy="3596639"/>
          </a:xfrm>
        </p:spPr>
        <p:txBody>
          <a:bodyPr>
            <a:normAutofit/>
          </a:bodyPr>
          <a:lstStyle/>
          <a:p>
            <a:pPr algn="ctr"/>
            <a:r>
              <a:rPr lang="en-US" sz="2800" dirty="0"/>
              <a:t>NEVER DONE THIS BEFORE?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68240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35480"/>
            <a:ext cx="10490200" cy="3596639"/>
          </a:xfrm>
        </p:spPr>
        <p:txBody>
          <a:bodyPr>
            <a:normAutofit/>
          </a:bodyPr>
          <a:lstStyle/>
          <a:p>
            <a:pPr algn="ctr"/>
            <a:r>
              <a:rPr lang="en-US" sz="2800" dirty="0"/>
              <a:t>NEVER DONE THIS BEFORE?</a:t>
            </a:r>
          </a:p>
          <a:p>
            <a:pPr marL="457200" indent="-457200" algn="l">
              <a:buFont typeface="Arial" panose="020B0604020202020204" pitchFamily="34" charset="0"/>
              <a:buChar char="•"/>
            </a:pPr>
            <a:r>
              <a:rPr lang="en-US" sz="2800" dirty="0"/>
              <a:t>“Repeat after me” with entire group</a:t>
            </a:r>
          </a:p>
          <a:p>
            <a:pPr marL="457200" indent="-457200" algn="l">
              <a:buFont typeface="Arial" panose="020B0604020202020204" pitchFamily="34" charset="0"/>
              <a:buChar char="•"/>
            </a:pPr>
            <a:r>
              <a:rPr lang="en-US" sz="2800" dirty="0"/>
              <a:t>Isolate problem areas</a:t>
            </a:r>
          </a:p>
          <a:p>
            <a:pPr marL="457200" indent="-457200" algn="l">
              <a:buFont typeface="Arial" panose="020B0604020202020204" pitchFamily="34" charset="0"/>
              <a:buChar char="•"/>
            </a:pPr>
            <a:r>
              <a:rPr lang="en-US" sz="2800" dirty="0"/>
              <a:t>Stick with short excerpts</a:t>
            </a:r>
          </a:p>
          <a:p>
            <a:pPr marL="457200" indent="-457200" algn="l">
              <a:buFont typeface="Arial" panose="020B0604020202020204" pitchFamily="34" charset="0"/>
              <a:buChar char="•"/>
            </a:pPr>
            <a:r>
              <a:rPr lang="en-US" sz="2800" dirty="0"/>
              <a:t>Don’t worry about pitch</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98383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50720"/>
            <a:ext cx="10490200" cy="3596639"/>
          </a:xfrm>
        </p:spPr>
        <p:txBody>
          <a:bodyPr>
            <a:normAutofit/>
          </a:bodyPr>
          <a:lstStyle/>
          <a:p>
            <a:pPr algn="ctr"/>
            <a:r>
              <a:rPr lang="en-US" sz="2800" dirty="0"/>
              <a:t>EXTENSIONS?</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5070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rhythm</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935480"/>
            <a:ext cx="10490200" cy="3596639"/>
          </a:xfrm>
        </p:spPr>
        <p:txBody>
          <a:bodyPr>
            <a:normAutofit/>
          </a:bodyPr>
          <a:lstStyle/>
          <a:p>
            <a:pPr algn="ctr"/>
            <a:r>
              <a:rPr lang="en-US" sz="2800" dirty="0"/>
              <a:t>EXTENSIONS?</a:t>
            </a:r>
          </a:p>
          <a:p>
            <a:pPr marL="457200" indent="-457200" algn="l">
              <a:buFont typeface="Arial" panose="020B0604020202020204" pitchFamily="34" charset="0"/>
              <a:buChar char="•"/>
            </a:pPr>
            <a:r>
              <a:rPr lang="en-US" sz="2800" dirty="0"/>
              <a:t>Layered rhythms</a:t>
            </a:r>
          </a:p>
          <a:p>
            <a:pPr marL="457200" indent="-457200" algn="l">
              <a:buFont typeface="Arial" panose="020B0604020202020204" pitchFamily="34" charset="0"/>
              <a:buChar char="•"/>
            </a:pPr>
            <a:r>
              <a:rPr lang="en-US" sz="2800" dirty="0"/>
              <a:t>Articulation</a:t>
            </a:r>
          </a:p>
        </p:txBody>
      </p:sp>
    </p:spTree>
    <p:extLst>
      <p:ext uri="{BB962C8B-B14F-4D97-AF65-F5344CB8AC3E}">
        <p14:creationId xmlns:p14="http://schemas.microsoft.com/office/powerpoint/2010/main" val="212567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620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37360"/>
            <a:ext cx="10490200" cy="3596639"/>
          </a:xfrm>
        </p:spPr>
        <p:txBody>
          <a:bodyPr>
            <a:normAutofit/>
          </a:bodyPr>
          <a:lstStyle/>
          <a:p>
            <a:pPr marL="342900" indent="-342900" algn="l">
              <a:buFont typeface="Arial" panose="020B0604020202020204" pitchFamily="34" charset="0"/>
              <a:buChar char="•"/>
            </a:pPr>
            <a:r>
              <a:rPr lang="en-US" sz="2800" dirty="0"/>
              <a:t>Ideally, players (and not the conductor) should be responsible for maintaining time</a:t>
            </a:r>
          </a:p>
          <a:p>
            <a:pPr marL="342900" indent="-342900" algn="l">
              <a:buFont typeface="Arial" panose="020B0604020202020204" pitchFamily="34" charset="0"/>
              <a:buChar char="•"/>
            </a:pPr>
            <a:r>
              <a:rPr lang="en-US" sz="2800" dirty="0"/>
              <a:t>Often the very concept of steady time must be trained</a:t>
            </a:r>
          </a:p>
          <a:p>
            <a:pPr marL="342900" indent="-342900" algn="l">
              <a:buFont typeface="Arial" panose="020B0604020202020204" pitchFamily="34" charset="0"/>
              <a:buChar char="•"/>
            </a:pPr>
            <a:r>
              <a:rPr lang="en-US" sz="2800" dirty="0"/>
              <a:t>Singing removes instrumental issues impeding time</a:t>
            </a:r>
          </a:p>
        </p:txBody>
      </p:sp>
    </p:spTree>
    <p:extLst>
      <p:ext uri="{BB962C8B-B14F-4D97-AF65-F5344CB8AC3E}">
        <p14:creationId xmlns:p14="http://schemas.microsoft.com/office/powerpoint/2010/main" val="87695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4A28-8B5E-D247-A18E-60E4645946C6}"/>
              </a:ext>
            </a:extLst>
          </p:cNvPr>
          <p:cNvSpPr>
            <a:spLocks noGrp="1"/>
          </p:cNvSpPr>
          <p:nvPr>
            <p:ph type="ctrTitle"/>
          </p:nvPr>
        </p:nvSpPr>
        <p:spPr/>
        <p:txBody>
          <a:bodyPr/>
          <a:lstStyle/>
          <a:p>
            <a:pPr algn="ctr"/>
            <a:r>
              <a:rPr lang="en-US" dirty="0"/>
              <a:t>The magic of singing with your band</a:t>
            </a:r>
          </a:p>
        </p:txBody>
      </p:sp>
      <p:sp>
        <p:nvSpPr>
          <p:cNvPr id="3" name="Subtitle 2">
            <a:extLst>
              <a:ext uri="{FF2B5EF4-FFF2-40B4-BE49-F238E27FC236}">
                <a16:creationId xmlns:a16="http://schemas.microsoft.com/office/drawing/2014/main" id="{6D9FA38B-34B8-A247-BC8A-6967F04C31B3}"/>
              </a:ext>
            </a:extLst>
          </p:cNvPr>
          <p:cNvSpPr>
            <a:spLocks noGrp="1"/>
          </p:cNvSpPr>
          <p:nvPr>
            <p:ph type="subTitle" idx="1"/>
          </p:nvPr>
        </p:nvSpPr>
        <p:spPr>
          <a:xfrm>
            <a:off x="1371600" y="3632201"/>
            <a:ext cx="9448800" cy="922546"/>
          </a:xfrm>
        </p:spPr>
        <p:txBody>
          <a:bodyPr>
            <a:normAutofit/>
          </a:bodyPr>
          <a:lstStyle/>
          <a:p>
            <a:pPr algn="ctr"/>
            <a:r>
              <a:rPr lang="en-US" sz="2400" dirty="0"/>
              <a:t>OR</a:t>
            </a:r>
          </a:p>
          <a:p>
            <a:pPr algn="ctr"/>
            <a:r>
              <a:rPr lang="en-US" sz="2400" dirty="0"/>
              <a:t>connecting to band music with the voice</a:t>
            </a:r>
          </a:p>
        </p:txBody>
      </p:sp>
      <p:sp>
        <p:nvSpPr>
          <p:cNvPr id="4" name="TextBox 3">
            <a:extLst>
              <a:ext uri="{FF2B5EF4-FFF2-40B4-BE49-F238E27FC236}">
                <a16:creationId xmlns:a16="http://schemas.microsoft.com/office/drawing/2014/main" id="{E3A834E6-DC80-5D4C-B88C-E63D8197CC3C}"/>
              </a:ext>
            </a:extLst>
          </p:cNvPr>
          <p:cNvSpPr txBox="1"/>
          <p:nvPr/>
        </p:nvSpPr>
        <p:spPr>
          <a:xfrm>
            <a:off x="7401463" y="4899804"/>
            <a:ext cx="4657569" cy="1631216"/>
          </a:xfrm>
          <a:prstGeom prst="rect">
            <a:avLst/>
          </a:prstGeom>
          <a:noFill/>
        </p:spPr>
        <p:txBody>
          <a:bodyPr wrap="square" rtlCol="0">
            <a:spAutoFit/>
          </a:bodyPr>
          <a:lstStyle/>
          <a:p>
            <a:pPr algn="r"/>
            <a:r>
              <a:rPr lang="en-US" sz="2000" dirty="0"/>
              <a:t>Andrew Pease, DMA</a:t>
            </a:r>
          </a:p>
          <a:p>
            <a:pPr algn="r"/>
            <a:r>
              <a:rPr lang="en-US" sz="2000" dirty="0"/>
              <a:t>Director of Instrumental Music</a:t>
            </a:r>
          </a:p>
          <a:p>
            <a:pPr algn="r"/>
            <a:r>
              <a:rPr lang="en-US" sz="2000" dirty="0"/>
              <a:t>Hartwick College</a:t>
            </a:r>
          </a:p>
          <a:p>
            <a:pPr algn="r"/>
            <a:r>
              <a:rPr lang="en-US" sz="2000" dirty="0"/>
              <a:t>2018 NYSSMA Winter Conference</a:t>
            </a:r>
          </a:p>
          <a:p>
            <a:pPr algn="r"/>
            <a:r>
              <a:rPr lang="en-US" sz="2000" dirty="0"/>
              <a:t>November 29, 2018</a:t>
            </a:r>
          </a:p>
        </p:txBody>
      </p:sp>
      <p:pic>
        <p:nvPicPr>
          <p:cNvPr id="10" name="Picture 9">
            <a:extLst>
              <a:ext uri="{FF2B5EF4-FFF2-40B4-BE49-F238E27FC236}">
                <a16:creationId xmlns:a16="http://schemas.microsoft.com/office/drawing/2014/main" id="{C65C8AEB-D275-3E4A-855E-DAF3008610AB}"/>
              </a:ext>
            </a:extLst>
          </p:cNvPr>
          <p:cNvPicPr>
            <a:picLocks noChangeAspect="1"/>
          </p:cNvPicPr>
          <p:nvPr/>
        </p:nvPicPr>
        <p:blipFill>
          <a:blip r:embed="rId3"/>
          <a:stretch>
            <a:fillRect/>
          </a:stretch>
        </p:blipFill>
        <p:spPr>
          <a:xfrm>
            <a:off x="314984" y="5060126"/>
            <a:ext cx="1237771" cy="1470894"/>
          </a:xfrm>
          <a:prstGeom prst="rect">
            <a:avLst/>
          </a:prstGeom>
        </p:spPr>
      </p:pic>
    </p:spTree>
    <p:extLst>
      <p:ext uri="{BB962C8B-B14F-4D97-AF65-F5344CB8AC3E}">
        <p14:creationId xmlns:p14="http://schemas.microsoft.com/office/powerpoint/2010/main" val="34472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3626485"/>
            <a:ext cx="10490200" cy="955675"/>
          </a:xfrm>
        </p:spPr>
        <p:txBody>
          <a:bodyPr/>
          <a:lstStyle/>
          <a:p>
            <a:pPr algn="ctr"/>
            <a:r>
              <a:rPr lang="en-US" dirty="0">
                <a:hlinkClick r:id="rId2"/>
              </a:rPr>
              <a:t>Video Link</a:t>
            </a:r>
            <a:endParaRPr lang="en-US" dirty="0"/>
          </a:p>
        </p:txBody>
      </p:sp>
    </p:spTree>
    <p:extLst>
      <p:ext uri="{BB962C8B-B14F-4D97-AF65-F5344CB8AC3E}">
        <p14:creationId xmlns:p14="http://schemas.microsoft.com/office/powerpoint/2010/main" val="306368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52600"/>
            <a:ext cx="10490200" cy="3596639"/>
          </a:xfrm>
        </p:spPr>
        <p:txBody>
          <a:bodyPr>
            <a:normAutofit/>
          </a:bodyPr>
          <a:lstStyle/>
          <a:p>
            <a:pPr algn="ctr"/>
            <a:r>
              <a:rPr lang="en-US" sz="2800" dirty="0"/>
              <a:t>WHAT DID WE JUST SEE?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3261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22120"/>
            <a:ext cx="10490200" cy="3596639"/>
          </a:xfrm>
        </p:spPr>
        <p:txBody>
          <a:bodyPr>
            <a:normAutofit/>
          </a:bodyPr>
          <a:lstStyle/>
          <a:p>
            <a:pPr algn="ctr"/>
            <a:r>
              <a:rPr lang="en-US" sz="2800" dirty="0"/>
              <a:t>WHAT DID WE JUST SEE?</a:t>
            </a:r>
          </a:p>
          <a:p>
            <a:pPr marL="457200" indent="-457200" algn="l">
              <a:buFont typeface="Arial" panose="020B0604020202020204" pitchFamily="34" charset="0"/>
              <a:buChar char="•"/>
            </a:pPr>
            <a:r>
              <a:rPr lang="en-US" sz="2800" dirty="0"/>
              <a:t>Entire group “singing” their own parts</a:t>
            </a:r>
          </a:p>
          <a:p>
            <a:pPr marL="457200" indent="-457200" algn="l">
              <a:buFont typeface="Arial" panose="020B0604020202020204" pitchFamily="34" charset="0"/>
              <a:buChar char="•"/>
            </a:pPr>
            <a:r>
              <a:rPr lang="en-US" sz="2800" dirty="0"/>
              <a:t>3 “sung” attempts: first (conducted) nearly fell apart, second (clapped) was substantially better, third (patted) still much more together than first</a:t>
            </a:r>
          </a:p>
          <a:p>
            <a:pPr marL="457200" indent="-457200" algn="l">
              <a:buFont typeface="Arial" panose="020B0604020202020204" pitchFamily="34" charset="0"/>
              <a:buChar char="•"/>
            </a:pPr>
            <a:r>
              <a:rPr lang="en-US" sz="2800" dirty="0"/>
              <a:t>Applied to instruments once players demonstrated they could (mostly) handle it on their own</a:t>
            </a:r>
          </a:p>
        </p:txBody>
      </p:sp>
    </p:spTree>
    <p:extLst>
      <p:ext uri="{BB962C8B-B14F-4D97-AF65-F5344CB8AC3E}">
        <p14:creationId xmlns:p14="http://schemas.microsoft.com/office/powerpoint/2010/main" val="35145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37360"/>
            <a:ext cx="10490200" cy="3596639"/>
          </a:xfrm>
        </p:spPr>
        <p:txBody>
          <a:bodyPr>
            <a:normAutofit/>
          </a:bodyPr>
          <a:lstStyle/>
          <a:p>
            <a:pPr algn="ctr"/>
            <a:r>
              <a:rPr lang="en-US" sz="2800" dirty="0"/>
              <a:t>NEVER DONE THIS BEFORE?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62391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37360"/>
            <a:ext cx="10490200" cy="3596639"/>
          </a:xfrm>
        </p:spPr>
        <p:txBody>
          <a:bodyPr>
            <a:normAutofit/>
          </a:bodyPr>
          <a:lstStyle/>
          <a:p>
            <a:pPr algn="ctr"/>
            <a:r>
              <a:rPr lang="en-US" sz="2800" dirty="0"/>
              <a:t>NEVER DONE THIS BEFORE?</a:t>
            </a:r>
          </a:p>
          <a:p>
            <a:pPr marL="457200" indent="-457200" algn="l">
              <a:buFont typeface="Arial" panose="020B0604020202020204" pitchFamily="34" charset="0"/>
              <a:buChar char="•"/>
            </a:pPr>
            <a:r>
              <a:rPr lang="en-US" sz="2800" dirty="0"/>
              <a:t>Emphasize that pitch is not so important, but rhythm, articulation, and dynamics are.</a:t>
            </a:r>
          </a:p>
          <a:p>
            <a:pPr marL="457200" indent="-457200" algn="l">
              <a:buFont typeface="Arial" panose="020B0604020202020204" pitchFamily="34" charset="0"/>
              <a:buChar char="•"/>
            </a:pPr>
            <a:r>
              <a:rPr lang="en-US" sz="2800" dirty="0"/>
              <a:t>Set a common syllable: “dah” is a good choice</a:t>
            </a:r>
          </a:p>
          <a:p>
            <a:pPr marL="457200" indent="-457200" algn="l">
              <a:buFont typeface="Arial" panose="020B0604020202020204" pitchFamily="34" charset="0"/>
              <a:buChar char="•"/>
            </a:pPr>
            <a:r>
              <a:rPr lang="en-US" sz="2800" dirty="0"/>
              <a:t>Consider the source of pulse. You? Percussion? Other students? Metronome?</a:t>
            </a:r>
          </a:p>
          <a:p>
            <a:pPr marL="457200" indent="-457200" algn="l">
              <a:buFont typeface="Arial" panose="020B0604020202020204" pitchFamily="34" charset="0"/>
              <a:buChar char="•"/>
            </a:pPr>
            <a:r>
              <a:rPr lang="en-US" sz="2800" dirty="0"/>
              <a:t>Apply swiftly to instruments</a:t>
            </a:r>
          </a:p>
        </p:txBody>
      </p:sp>
    </p:spTree>
    <p:extLst>
      <p:ext uri="{BB962C8B-B14F-4D97-AF65-F5344CB8AC3E}">
        <p14:creationId xmlns:p14="http://schemas.microsoft.com/office/powerpoint/2010/main" val="2902269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06880"/>
            <a:ext cx="10490200" cy="3596639"/>
          </a:xfrm>
        </p:spPr>
        <p:txBody>
          <a:bodyPr>
            <a:normAutofit/>
          </a:bodyPr>
          <a:lstStyle/>
          <a:p>
            <a:pPr algn="ctr"/>
            <a:r>
              <a:rPr lang="en-US" sz="2800" dirty="0"/>
              <a:t>EXTENSIONS?</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99213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Time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737360"/>
            <a:ext cx="10490200" cy="3596639"/>
          </a:xfrm>
        </p:spPr>
        <p:txBody>
          <a:bodyPr>
            <a:normAutofit/>
          </a:bodyPr>
          <a:lstStyle/>
          <a:p>
            <a:pPr algn="ctr"/>
            <a:r>
              <a:rPr lang="en-US" sz="2800" dirty="0"/>
              <a:t>EXTENSIONS?</a:t>
            </a:r>
          </a:p>
          <a:p>
            <a:pPr marL="457200" indent="-457200" algn="l">
              <a:buFont typeface="Arial" panose="020B0604020202020204" pitchFamily="34" charset="0"/>
              <a:buChar char="•"/>
            </a:pPr>
            <a:r>
              <a:rPr lang="en-US" sz="2800" dirty="0"/>
              <a:t>Time changes/transitions</a:t>
            </a:r>
          </a:p>
        </p:txBody>
      </p:sp>
    </p:spTree>
    <p:extLst>
      <p:ext uri="{BB962C8B-B14F-4D97-AF65-F5344CB8AC3E}">
        <p14:creationId xmlns:p14="http://schemas.microsoft.com/office/powerpoint/2010/main" val="3435410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955675"/>
          </a:xfrm>
        </p:spPr>
        <p:txBody>
          <a:bodyPr/>
          <a:lstStyle/>
          <a:p>
            <a:endParaRPr lang="en-US" dirty="0"/>
          </a:p>
        </p:txBody>
      </p:sp>
    </p:spTree>
    <p:extLst>
      <p:ext uri="{BB962C8B-B14F-4D97-AF65-F5344CB8AC3E}">
        <p14:creationId xmlns:p14="http://schemas.microsoft.com/office/powerpoint/2010/main" val="100009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marL="342900" indent="-342900" algn="l">
              <a:buFont typeface="Arial" panose="020B0604020202020204" pitchFamily="34" charset="0"/>
              <a:buChar char="•"/>
            </a:pPr>
            <a:r>
              <a:rPr lang="en-US" sz="2800" dirty="0"/>
              <a:t>There is often a lot happening in our music</a:t>
            </a:r>
          </a:p>
          <a:p>
            <a:pPr marL="342900" indent="-342900" algn="l">
              <a:buFont typeface="Arial" panose="020B0604020202020204" pitchFamily="34" charset="0"/>
              <a:buChar char="•"/>
            </a:pPr>
            <a:r>
              <a:rPr lang="en-US" sz="2800" dirty="0"/>
              <a:t>Singing helps to clarify roles and understand how things fit together</a:t>
            </a:r>
          </a:p>
          <a:p>
            <a:pPr marL="342900" indent="-342900" algn="l">
              <a:buFont typeface="Arial" panose="020B0604020202020204" pitchFamily="34" charset="0"/>
              <a:buChar char="•"/>
            </a:pPr>
            <a:r>
              <a:rPr lang="en-US" sz="2800" dirty="0"/>
              <a:t>Having some sing while others play is a favorite technique</a:t>
            </a:r>
          </a:p>
        </p:txBody>
      </p:sp>
    </p:spTree>
    <p:extLst>
      <p:ext uri="{BB962C8B-B14F-4D97-AF65-F5344CB8AC3E}">
        <p14:creationId xmlns:p14="http://schemas.microsoft.com/office/powerpoint/2010/main" val="3380924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3626485"/>
            <a:ext cx="10490200" cy="955675"/>
          </a:xfrm>
        </p:spPr>
        <p:txBody>
          <a:bodyPr/>
          <a:lstStyle/>
          <a:p>
            <a:pPr algn="ctr"/>
            <a:r>
              <a:rPr lang="en-US" dirty="0">
                <a:hlinkClick r:id="rId2"/>
              </a:rPr>
              <a:t>Video Link</a:t>
            </a:r>
            <a:endParaRPr lang="en-US" dirty="0"/>
          </a:p>
        </p:txBody>
      </p:sp>
    </p:spTree>
    <p:extLst>
      <p:ext uri="{BB962C8B-B14F-4D97-AF65-F5344CB8AC3E}">
        <p14:creationId xmlns:p14="http://schemas.microsoft.com/office/powerpoint/2010/main" val="196094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22714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algn="ctr"/>
            <a:r>
              <a:rPr lang="en-US" sz="2800" dirty="0"/>
              <a:t>WHAT DID WE SEE?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409085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algn="ctr"/>
            <a:r>
              <a:rPr lang="en-US" sz="2800" dirty="0"/>
              <a:t>WHAT DID WE SEE?</a:t>
            </a:r>
          </a:p>
          <a:p>
            <a:pPr marL="457200" indent="-457200" algn="l">
              <a:buFont typeface="Arial" panose="020B0604020202020204" pitchFamily="34" charset="0"/>
              <a:buChar char="•"/>
            </a:pPr>
            <a:r>
              <a:rPr lang="en-US" sz="2800" dirty="0"/>
              <a:t>Full play of section, identify roles, 2 partial sing-throughs distinguishing melodic and accompaniment roles</a:t>
            </a:r>
          </a:p>
          <a:p>
            <a:pPr marL="457200" indent="-457200" algn="l">
              <a:buFont typeface="Arial" panose="020B0604020202020204" pitchFamily="34" charset="0"/>
              <a:buChar char="•"/>
            </a:pPr>
            <a:r>
              <a:rPr lang="en-US" sz="2800" dirty="0"/>
              <a:t>Texture was clearer, and players knew what to listen for, in second play-through</a:t>
            </a:r>
          </a:p>
          <a:p>
            <a:pPr marL="457200" indent="-457200" algn="l">
              <a:buFont typeface="Arial" panose="020B0604020202020204" pitchFamily="34" charset="0"/>
              <a:buChar char="•"/>
            </a:pPr>
            <a:r>
              <a:rPr lang="en-US" sz="2800" dirty="0"/>
              <a:t>All players stayed engaged while rehearsing one role</a:t>
            </a:r>
          </a:p>
        </p:txBody>
      </p:sp>
    </p:spTree>
    <p:extLst>
      <p:ext uri="{BB962C8B-B14F-4D97-AF65-F5344CB8AC3E}">
        <p14:creationId xmlns:p14="http://schemas.microsoft.com/office/powerpoint/2010/main" val="126880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algn="ctr"/>
            <a:r>
              <a:rPr lang="en-US" sz="2800" dirty="0"/>
              <a:t>NEVER DONE THIS BEFORE?</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1864608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642995"/>
          </a:xfrm>
        </p:spPr>
        <p:txBody>
          <a:bodyPr>
            <a:normAutofit/>
          </a:bodyPr>
          <a:lstStyle/>
          <a:p>
            <a:pPr algn="ctr"/>
            <a:r>
              <a:rPr lang="en-US" sz="2800" dirty="0"/>
              <a:t>NEVER DONE THIS BEFORE?</a:t>
            </a:r>
          </a:p>
          <a:p>
            <a:pPr marL="457200" indent="-457200" algn="l">
              <a:buFont typeface="Arial" panose="020B0604020202020204" pitchFamily="34" charset="0"/>
              <a:buChar char="•"/>
            </a:pPr>
            <a:r>
              <a:rPr lang="en-US" sz="2800" dirty="0"/>
              <a:t>Emphasize that pitch is not so important, but rhythm, articulation, and dynamics are.</a:t>
            </a:r>
          </a:p>
          <a:p>
            <a:pPr marL="457200" indent="-457200" algn="l">
              <a:buFont typeface="Arial" panose="020B0604020202020204" pitchFamily="34" charset="0"/>
              <a:buChar char="•"/>
            </a:pPr>
            <a:r>
              <a:rPr lang="en-US" sz="2800" dirty="0"/>
              <a:t>Have sections that need attention play while others sing.</a:t>
            </a:r>
          </a:p>
          <a:p>
            <a:pPr marL="457200" indent="-457200" algn="l">
              <a:buFont typeface="Arial" panose="020B0604020202020204" pitchFamily="34" charset="0"/>
              <a:buChar char="•"/>
            </a:pPr>
            <a:r>
              <a:rPr lang="en-US" sz="2800" dirty="0"/>
              <a:t>Have stronger sections play while weaker ones sing along.</a:t>
            </a:r>
          </a:p>
          <a:p>
            <a:pPr marL="457200" indent="-457200" algn="l">
              <a:buFont typeface="Arial" panose="020B0604020202020204" pitchFamily="34" charset="0"/>
              <a:buChar char="•"/>
            </a:pPr>
            <a:r>
              <a:rPr lang="en-US" sz="2800" dirty="0"/>
              <a:t>Direct students’ ears</a:t>
            </a:r>
          </a:p>
        </p:txBody>
      </p:sp>
    </p:spTree>
    <p:extLst>
      <p:ext uri="{BB962C8B-B14F-4D97-AF65-F5344CB8AC3E}">
        <p14:creationId xmlns:p14="http://schemas.microsoft.com/office/powerpoint/2010/main" val="376155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algn="ctr"/>
            <a:r>
              <a:rPr lang="en-US" sz="2800" dirty="0"/>
              <a:t>EXTENSIONS?</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08093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texture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algn="ctr"/>
            <a:r>
              <a:rPr lang="en-US" sz="2800" dirty="0"/>
              <a:t>EXTENSIONS?</a:t>
            </a:r>
          </a:p>
          <a:p>
            <a:pPr marL="457200" indent="-457200" algn="l">
              <a:buFont typeface="Arial" panose="020B0604020202020204" pitchFamily="34" charset="0"/>
              <a:buChar char="•"/>
            </a:pPr>
            <a:r>
              <a:rPr lang="en-US" sz="2800" dirty="0"/>
              <a:t>Sort by section rather than by role</a:t>
            </a:r>
          </a:p>
          <a:p>
            <a:pPr marL="457200" indent="-457200" algn="l">
              <a:buFont typeface="Arial" panose="020B0604020202020204" pitchFamily="34" charset="0"/>
              <a:buChar char="•"/>
            </a:pPr>
            <a:r>
              <a:rPr lang="en-US" sz="2800" dirty="0"/>
              <a:t>EVERYBODY sings!</a:t>
            </a:r>
          </a:p>
          <a:p>
            <a:pPr marL="457200" indent="-457200" algn="l">
              <a:buFont typeface="Arial" panose="020B0604020202020204" pitchFamily="34" charset="0"/>
              <a:buChar char="•"/>
            </a:pPr>
            <a:r>
              <a:rPr lang="en-US" sz="2800" dirty="0"/>
              <a:t>Follow the melody (play if you have it, sing if not)</a:t>
            </a:r>
          </a:p>
        </p:txBody>
      </p:sp>
    </p:spTree>
    <p:extLst>
      <p:ext uri="{BB962C8B-B14F-4D97-AF65-F5344CB8AC3E}">
        <p14:creationId xmlns:p14="http://schemas.microsoft.com/office/powerpoint/2010/main" val="1630669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a:xfrm>
            <a:off x="685800" y="2194560"/>
            <a:ext cx="10820400" cy="4024125"/>
          </a:xfrm>
        </p:spPr>
        <p:txBody>
          <a:bodyPr/>
          <a:lstStyle/>
          <a:p>
            <a:r>
              <a:rPr lang="en-US" sz="2800" dirty="0"/>
              <a:t>Other benefits</a:t>
            </a:r>
          </a:p>
          <a:p>
            <a:pPr lvl="1"/>
            <a:r>
              <a:rPr lang="en-US" sz="2800" dirty="0"/>
              <a:t>Listening</a:t>
            </a:r>
          </a:p>
          <a:p>
            <a:pPr lvl="1"/>
            <a:r>
              <a:rPr lang="en-US" sz="2800" dirty="0"/>
              <a:t>Endurance</a:t>
            </a:r>
          </a:p>
          <a:p>
            <a:pPr lvl="1"/>
            <a:r>
              <a:rPr lang="en-US" sz="2800" dirty="0"/>
              <a:t>Unusual circumstances</a:t>
            </a:r>
          </a:p>
          <a:p>
            <a:pPr lvl="1"/>
            <a:r>
              <a:rPr lang="en-US" sz="2800" dirty="0"/>
              <a:t>CONNECTION</a:t>
            </a:r>
          </a:p>
        </p:txBody>
      </p:sp>
    </p:spTree>
    <p:extLst>
      <p:ext uri="{BB962C8B-B14F-4D97-AF65-F5344CB8AC3E}">
        <p14:creationId xmlns:p14="http://schemas.microsoft.com/office/powerpoint/2010/main" val="3285016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LISTENING</a:t>
            </a:r>
          </a:p>
        </p:txBody>
      </p:sp>
      <p:pic>
        <p:nvPicPr>
          <p:cNvPr id="5" name="Picture 4">
            <a:extLst>
              <a:ext uri="{FF2B5EF4-FFF2-40B4-BE49-F238E27FC236}">
                <a16:creationId xmlns:a16="http://schemas.microsoft.com/office/drawing/2014/main" id="{73AF4125-222B-BD4D-8575-E0A93591A2C9}"/>
              </a:ext>
            </a:extLst>
          </p:cNvPr>
          <p:cNvPicPr>
            <a:picLocks noChangeAspect="1"/>
          </p:cNvPicPr>
          <p:nvPr/>
        </p:nvPicPr>
        <p:blipFill>
          <a:blip r:embed="rId2"/>
          <a:stretch>
            <a:fillRect/>
          </a:stretch>
        </p:blipFill>
        <p:spPr>
          <a:xfrm>
            <a:off x="2184399" y="1889125"/>
            <a:ext cx="7823200" cy="4140200"/>
          </a:xfrm>
          <a:prstGeom prst="rect">
            <a:avLst/>
          </a:prstGeom>
        </p:spPr>
      </p:pic>
    </p:spTree>
    <p:extLst>
      <p:ext uri="{BB962C8B-B14F-4D97-AF65-F5344CB8AC3E}">
        <p14:creationId xmlns:p14="http://schemas.microsoft.com/office/powerpoint/2010/main" val="2329976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LISTENING</a:t>
            </a:r>
          </a:p>
        </p:txBody>
      </p:sp>
      <p:pic>
        <p:nvPicPr>
          <p:cNvPr id="4" name="Picture 3">
            <a:extLst>
              <a:ext uri="{FF2B5EF4-FFF2-40B4-BE49-F238E27FC236}">
                <a16:creationId xmlns:a16="http://schemas.microsoft.com/office/drawing/2014/main" id="{B3266AAC-5061-F148-9AA7-9B62F9B88E6D}"/>
              </a:ext>
            </a:extLst>
          </p:cNvPr>
          <p:cNvPicPr>
            <a:picLocks noChangeAspect="1"/>
          </p:cNvPicPr>
          <p:nvPr/>
        </p:nvPicPr>
        <p:blipFill>
          <a:blip r:embed="rId2"/>
          <a:stretch>
            <a:fillRect/>
          </a:stretch>
        </p:blipFill>
        <p:spPr>
          <a:xfrm>
            <a:off x="2283458" y="1562226"/>
            <a:ext cx="7625081" cy="4289108"/>
          </a:xfrm>
          <a:prstGeom prst="rect">
            <a:avLst/>
          </a:prstGeom>
        </p:spPr>
      </p:pic>
    </p:spTree>
    <p:extLst>
      <p:ext uri="{BB962C8B-B14F-4D97-AF65-F5344CB8AC3E}">
        <p14:creationId xmlns:p14="http://schemas.microsoft.com/office/powerpoint/2010/main" val="693841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LISTENING</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marL="457200" indent="-457200" algn="l">
              <a:buFont typeface="Arial" panose="020B0604020202020204" pitchFamily="34" charset="0"/>
              <a:buChar char="•"/>
            </a:pPr>
            <a:r>
              <a:rPr lang="en-US" sz="2800" dirty="0"/>
              <a:t>Singing in this model is a more transparent sound than instruments</a:t>
            </a:r>
          </a:p>
          <a:p>
            <a:pPr marL="457200" indent="-457200" algn="l">
              <a:buFont typeface="Arial" panose="020B0604020202020204" pitchFamily="34" charset="0"/>
              <a:buChar char="•"/>
            </a:pPr>
            <a:r>
              <a:rPr lang="en-US" sz="2800" dirty="0"/>
              <a:t>Singing without worrying about instrumental technique frees students for more in-depth listening</a:t>
            </a:r>
          </a:p>
          <a:p>
            <a:pPr marL="457200" indent="-457200" algn="l">
              <a:buFont typeface="Arial" panose="020B0604020202020204" pitchFamily="34" charset="0"/>
              <a:buChar char="•"/>
            </a:pPr>
            <a:r>
              <a:rPr lang="en-US" sz="2800" dirty="0"/>
              <a:t>Successful changes in singing give students a basis for comparison with their playing</a:t>
            </a: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24215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p:txBody>
          <a:bodyPr>
            <a:normAutofit/>
          </a:bodyPr>
          <a:lstStyle/>
          <a:p>
            <a:r>
              <a:rPr lang="en-US" sz="2800" dirty="0"/>
              <a:t>Directly addresses all kinds of issues:</a:t>
            </a:r>
          </a:p>
        </p:txBody>
      </p:sp>
    </p:spTree>
    <p:extLst>
      <p:ext uri="{BB962C8B-B14F-4D97-AF65-F5344CB8AC3E}">
        <p14:creationId xmlns:p14="http://schemas.microsoft.com/office/powerpoint/2010/main" val="2295154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ENDURANCE</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marL="457200" indent="-457200" algn="l">
              <a:buFont typeface="Arial" panose="020B0604020202020204" pitchFamily="34" charset="0"/>
              <a:buChar char="•"/>
            </a:pPr>
            <a:r>
              <a:rPr lang="en-US" sz="2800" dirty="0"/>
              <a:t>Allows engagement in music while not causing extra instrumental fatigue</a:t>
            </a:r>
          </a:p>
          <a:p>
            <a:pPr marL="457200" indent="-457200" algn="l">
              <a:buFont typeface="Arial" panose="020B0604020202020204" pitchFamily="34" charset="0"/>
              <a:buChar char="•"/>
            </a:pPr>
            <a:r>
              <a:rPr lang="en-US" sz="2800" dirty="0"/>
              <a:t>Ideal for pre-concert refreshing or honor bands</a:t>
            </a:r>
          </a:p>
        </p:txBody>
      </p:sp>
    </p:spTree>
    <p:extLst>
      <p:ext uri="{BB962C8B-B14F-4D97-AF65-F5344CB8AC3E}">
        <p14:creationId xmlns:p14="http://schemas.microsoft.com/office/powerpoint/2010/main" val="1265542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UNUSUAL CIRCUMSTANCES</a:t>
            </a:r>
          </a:p>
        </p:txBody>
      </p:sp>
      <p:sp>
        <p:nvSpPr>
          <p:cNvPr id="5" name="Rectangle 4">
            <a:extLst>
              <a:ext uri="{FF2B5EF4-FFF2-40B4-BE49-F238E27FC236}">
                <a16:creationId xmlns:a16="http://schemas.microsoft.com/office/drawing/2014/main" id="{21E58AB6-AF3A-9D4B-AA1A-D10D3099C475}"/>
              </a:ext>
            </a:extLst>
          </p:cNvPr>
          <p:cNvSpPr/>
          <p:nvPr/>
        </p:nvSpPr>
        <p:spPr>
          <a:xfrm>
            <a:off x="1539240" y="1722121"/>
            <a:ext cx="8991600" cy="4031873"/>
          </a:xfrm>
          <a:prstGeom prst="rect">
            <a:avLst/>
          </a:prstGeom>
        </p:spPr>
        <p:txBody>
          <a:bodyPr wrap="square">
            <a:spAutoFit/>
          </a:bodyPr>
          <a:lstStyle/>
          <a:p>
            <a:pPr marL="457200" indent="-457200">
              <a:buFont typeface="Arial" panose="020B0604020202020204" pitchFamily="34" charset="0"/>
              <a:buChar char="•"/>
            </a:pPr>
            <a:r>
              <a:rPr lang="en-US" sz="1600" dirty="0"/>
              <a:t>No stands</a:t>
            </a:r>
          </a:p>
          <a:p>
            <a:pPr marL="457200" indent="-457200">
              <a:buFont typeface="Arial" panose="020B0604020202020204" pitchFamily="34" charset="0"/>
              <a:buChar char="•"/>
            </a:pPr>
            <a:r>
              <a:rPr lang="en-US" sz="1600" dirty="0"/>
              <a:t>No chairs</a:t>
            </a:r>
          </a:p>
          <a:p>
            <a:pPr marL="457200" indent="-457200">
              <a:buFont typeface="Arial" panose="020B0604020202020204" pitchFamily="34" charset="0"/>
              <a:buChar char="•"/>
            </a:pPr>
            <a:r>
              <a:rPr lang="en-US" sz="1600" dirty="0"/>
              <a:t>Kicked out of your usual space</a:t>
            </a:r>
          </a:p>
          <a:p>
            <a:pPr marL="457200" indent="-457200">
              <a:buFont typeface="Arial" panose="020B0604020202020204" pitchFamily="34" charset="0"/>
              <a:buChar char="•"/>
            </a:pPr>
            <a:r>
              <a:rPr lang="en-US" sz="1600" dirty="0"/>
              <a:t>Testing next door</a:t>
            </a:r>
          </a:p>
          <a:p>
            <a:pPr marL="457200" indent="-457200">
              <a:buFont typeface="Arial" panose="020B0604020202020204" pitchFamily="34" charset="0"/>
              <a:buChar char="•"/>
            </a:pPr>
            <a:r>
              <a:rPr lang="en-US" sz="1600" dirty="0"/>
              <a:t>There was a pizza party in the previous class</a:t>
            </a:r>
          </a:p>
          <a:p>
            <a:pPr marL="457200" indent="-457200">
              <a:buFont typeface="Arial" panose="020B0604020202020204" pitchFamily="34" charset="0"/>
              <a:buChar char="•"/>
            </a:pPr>
            <a:r>
              <a:rPr lang="en-US" sz="1600" dirty="0"/>
              <a:t>Too hot/cold to play</a:t>
            </a:r>
          </a:p>
          <a:p>
            <a:pPr marL="457200" indent="-457200">
              <a:buFont typeface="Arial" panose="020B0604020202020204" pitchFamily="34" charset="0"/>
              <a:buChar char="•"/>
            </a:pPr>
            <a:r>
              <a:rPr lang="en-US" sz="1600" dirty="0"/>
              <a:t>Everyone forgot it was a band day</a:t>
            </a:r>
          </a:p>
          <a:p>
            <a:pPr marL="457200" indent="-457200">
              <a:buFont typeface="Arial" panose="020B0604020202020204" pitchFamily="34" charset="0"/>
              <a:buChar char="•"/>
            </a:pPr>
            <a:r>
              <a:rPr lang="en-US" sz="1600" dirty="0"/>
              <a:t>Ears are still ringing from morning pep rally</a:t>
            </a:r>
          </a:p>
          <a:p>
            <a:pPr marL="457200" indent="-457200">
              <a:buFont typeface="Arial" panose="020B0604020202020204" pitchFamily="34" charset="0"/>
              <a:buChar char="•"/>
            </a:pPr>
            <a:r>
              <a:rPr lang="en-US" sz="1600" dirty="0"/>
              <a:t>Warmup room is not soundproof</a:t>
            </a:r>
          </a:p>
          <a:p>
            <a:pPr marL="457200" indent="-457200">
              <a:buFont typeface="Arial" panose="020B0604020202020204" pitchFamily="34" charset="0"/>
              <a:buChar char="•"/>
            </a:pPr>
            <a:r>
              <a:rPr lang="en-US" sz="1600" dirty="0"/>
              <a:t>Class pet chinchilla is sleeping</a:t>
            </a:r>
          </a:p>
          <a:p>
            <a:pPr marL="457200" indent="-457200">
              <a:buFont typeface="Arial" panose="020B0604020202020204" pitchFamily="34" charset="0"/>
              <a:buChar char="•"/>
            </a:pPr>
            <a:r>
              <a:rPr lang="en-US" sz="1600" dirty="0"/>
              <a:t>Space has crazy live acoustic</a:t>
            </a:r>
          </a:p>
          <a:p>
            <a:pPr marL="457200" indent="-457200">
              <a:buFont typeface="Arial" panose="020B0604020202020204" pitchFamily="34" charset="0"/>
              <a:buChar char="•"/>
            </a:pPr>
            <a:r>
              <a:rPr lang="en-US" sz="1600" dirty="0"/>
              <a:t>Band room had to be evacuated because of mysterious odor</a:t>
            </a:r>
          </a:p>
          <a:p>
            <a:pPr marL="457200" indent="-457200">
              <a:buFont typeface="Arial" panose="020B0604020202020204" pitchFamily="34" charset="0"/>
              <a:buChar char="•"/>
            </a:pPr>
            <a:r>
              <a:rPr lang="en-US" sz="1600" dirty="0"/>
              <a:t>Space is too small for an actual band</a:t>
            </a:r>
          </a:p>
          <a:p>
            <a:pPr marL="457200" indent="-457200">
              <a:buFont typeface="Arial" panose="020B0604020202020204" pitchFamily="34" charset="0"/>
              <a:buChar char="•"/>
            </a:pPr>
            <a:r>
              <a:rPr lang="en-US" sz="1600" dirty="0"/>
              <a:t>All cases are mysteriously locked</a:t>
            </a:r>
          </a:p>
          <a:p>
            <a:pPr marL="457200" indent="-457200">
              <a:buFont typeface="Arial" panose="020B0604020202020204" pitchFamily="34" charset="0"/>
              <a:buChar char="•"/>
            </a:pPr>
            <a:r>
              <a:rPr lang="en-US" sz="1600" dirty="0"/>
              <a:t>Students have used stock photos for embouchure models and have therefore temporarily forgotten how to play their instruments</a:t>
            </a:r>
          </a:p>
        </p:txBody>
      </p:sp>
    </p:spTree>
    <p:extLst>
      <p:ext uri="{BB962C8B-B14F-4D97-AF65-F5344CB8AC3E}">
        <p14:creationId xmlns:p14="http://schemas.microsoft.com/office/powerpoint/2010/main" val="1644463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CONNECTION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a:xfrm>
            <a:off x="850899" y="1889125"/>
            <a:ext cx="10490200" cy="3002915"/>
          </a:xfrm>
        </p:spPr>
        <p:txBody>
          <a:bodyPr>
            <a:normAutofit/>
          </a:bodyPr>
          <a:lstStyle/>
          <a:p>
            <a:pPr marL="457200" indent="-457200" algn="l">
              <a:buFont typeface="Arial" panose="020B0604020202020204" pitchFamily="34" charset="0"/>
              <a:buChar char="•"/>
            </a:pPr>
            <a:r>
              <a:rPr lang="en-US" sz="2800" dirty="0"/>
              <a:t>It’s almost impossible to sing a naturally expressive melody without expression (though students will try)</a:t>
            </a:r>
          </a:p>
          <a:p>
            <a:pPr marL="457200" indent="-457200" algn="l">
              <a:buFont typeface="Arial" panose="020B0604020202020204" pitchFamily="34" charset="0"/>
              <a:buChar char="•"/>
            </a:pPr>
            <a:r>
              <a:rPr lang="en-US" sz="2800" dirty="0"/>
              <a:t>Especially with proper modeling, students can connect very directly and viscerally with music via their voices</a:t>
            </a:r>
          </a:p>
        </p:txBody>
      </p:sp>
    </p:spTree>
    <p:extLst>
      <p:ext uri="{BB962C8B-B14F-4D97-AF65-F5344CB8AC3E}">
        <p14:creationId xmlns:p14="http://schemas.microsoft.com/office/powerpoint/2010/main" val="4207406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762FB2-1CEC-0847-8A44-C126AB7C3F49}"/>
              </a:ext>
            </a:extLst>
          </p:cNvPr>
          <p:cNvPicPr>
            <a:picLocks noChangeAspect="1"/>
          </p:cNvPicPr>
          <p:nvPr/>
        </p:nvPicPr>
        <p:blipFill>
          <a:blip r:embed="rId2"/>
          <a:stretch>
            <a:fillRect/>
          </a:stretch>
        </p:blipFill>
        <p:spPr>
          <a:xfrm>
            <a:off x="1181098" y="205510"/>
            <a:ext cx="9730742" cy="6462211"/>
          </a:xfrm>
          <a:prstGeom prst="rect">
            <a:avLst/>
          </a:prstGeom>
        </p:spPr>
      </p:pic>
    </p:spTree>
    <p:extLst>
      <p:ext uri="{BB962C8B-B14F-4D97-AF65-F5344CB8AC3E}">
        <p14:creationId xmlns:p14="http://schemas.microsoft.com/office/powerpoint/2010/main" val="3323651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FC2-18EA-7E43-B2DE-252AB307DDE8}"/>
              </a:ext>
            </a:extLst>
          </p:cNvPr>
          <p:cNvSpPr>
            <a:spLocks noGrp="1"/>
          </p:cNvSpPr>
          <p:nvPr>
            <p:ph type="title"/>
          </p:nvPr>
        </p:nvSpPr>
        <p:spPr/>
        <p:txBody>
          <a:bodyPr>
            <a:normAutofit/>
          </a:bodyPr>
          <a:lstStyle/>
          <a:p>
            <a:pPr algn="ctr"/>
            <a:r>
              <a:rPr lang="en-US" sz="11500" dirty="0"/>
              <a:t>LET’s try it</a:t>
            </a:r>
          </a:p>
        </p:txBody>
      </p:sp>
      <p:sp>
        <p:nvSpPr>
          <p:cNvPr id="3" name="Text Placeholder 2">
            <a:extLst>
              <a:ext uri="{FF2B5EF4-FFF2-40B4-BE49-F238E27FC236}">
                <a16:creationId xmlns:a16="http://schemas.microsoft.com/office/drawing/2014/main" id="{69776246-D3DD-0742-899E-58FCD2A96242}"/>
              </a:ext>
            </a:extLst>
          </p:cNvPr>
          <p:cNvSpPr>
            <a:spLocks noGrp="1"/>
          </p:cNvSpPr>
          <p:nvPr>
            <p:ph type="body" idx="1"/>
          </p:nvPr>
        </p:nvSpPr>
        <p:spPr>
          <a:xfrm>
            <a:off x="850899" y="3555468"/>
            <a:ext cx="10490200" cy="955675"/>
          </a:xfrm>
        </p:spPr>
        <p:txBody>
          <a:bodyPr/>
          <a:lstStyle/>
          <a:p>
            <a:pPr algn="ctr"/>
            <a:r>
              <a:rPr lang="en-US" dirty="0"/>
              <a:t>HILL OF DREAMS</a:t>
            </a:r>
          </a:p>
          <a:p>
            <a:pPr algn="ctr"/>
            <a:r>
              <a:rPr lang="en-US" dirty="0"/>
              <a:t>by Ethan Cypress</a:t>
            </a:r>
          </a:p>
        </p:txBody>
      </p:sp>
    </p:spTree>
    <p:extLst>
      <p:ext uri="{BB962C8B-B14F-4D97-AF65-F5344CB8AC3E}">
        <p14:creationId xmlns:p14="http://schemas.microsoft.com/office/powerpoint/2010/main" val="3001035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8DC95E-7916-824C-973A-3C0EC1438FB2}"/>
              </a:ext>
            </a:extLst>
          </p:cNvPr>
          <p:cNvPicPr>
            <a:picLocks noChangeAspect="1"/>
          </p:cNvPicPr>
          <p:nvPr/>
        </p:nvPicPr>
        <p:blipFill>
          <a:blip r:embed="rId2"/>
          <a:stretch>
            <a:fillRect/>
          </a:stretch>
        </p:blipFill>
        <p:spPr>
          <a:xfrm>
            <a:off x="3898106" y="396240"/>
            <a:ext cx="4045858" cy="6141720"/>
          </a:xfrm>
          <a:prstGeom prst="rect">
            <a:avLst/>
          </a:prstGeom>
        </p:spPr>
      </p:pic>
    </p:spTree>
    <p:extLst>
      <p:ext uri="{BB962C8B-B14F-4D97-AF65-F5344CB8AC3E}">
        <p14:creationId xmlns:p14="http://schemas.microsoft.com/office/powerpoint/2010/main" val="427909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8A15-8231-5C4A-A5BA-977058C3D233}"/>
              </a:ext>
            </a:extLst>
          </p:cNvPr>
          <p:cNvSpPr>
            <a:spLocks noGrp="1"/>
          </p:cNvSpPr>
          <p:nvPr>
            <p:ph type="title"/>
          </p:nvPr>
        </p:nvSpPr>
        <p:spPr>
          <a:xfrm>
            <a:off x="1024495" y="1124702"/>
            <a:ext cx="10146186" cy="1752314"/>
          </a:xfrm>
        </p:spPr>
        <p:txBody>
          <a:bodyPr/>
          <a:lstStyle/>
          <a:p>
            <a:pPr algn="ctr"/>
            <a:r>
              <a:rPr lang="en-US" dirty="0"/>
              <a:t>Dr. Andy Pease</a:t>
            </a:r>
            <a:br>
              <a:rPr lang="en-US" dirty="0"/>
            </a:br>
            <a:r>
              <a:rPr lang="en-US" dirty="0"/>
              <a:t>Hartwick College</a:t>
            </a:r>
          </a:p>
        </p:txBody>
      </p:sp>
      <p:sp>
        <p:nvSpPr>
          <p:cNvPr id="3" name="Text Placeholder 2">
            <a:extLst>
              <a:ext uri="{FF2B5EF4-FFF2-40B4-BE49-F238E27FC236}">
                <a16:creationId xmlns:a16="http://schemas.microsoft.com/office/drawing/2014/main" id="{E1583FE8-BF50-8144-9E5F-072F44F5274F}"/>
              </a:ext>
            </a:extLst>
          </p:cNvPr>
          <p:cNvSpPr>
            <a:spLocks noGrp="1"/>
          </p:cNvSpPr>
          <p:nvPr>
            <p:ph type="body" sz="half" idx="2"/>
          </p:nvPr>
        </p:nvSpPr>
        <p:spPr>
          <a:xfrm>
            <a:off x="1024495" y="3246871"/>
            <a:ext cx="10144654" cy="1882690"/>
          </a:xfrm>
        </p:spPr>
        <p:txBody>
          <a:bodyPr>
            <a:normAutofit/>
          </a:bodyPr>
          <a:lstStyle/>
          <a:p>
            <a:pPr algn="ctr"/>
            <a:r>
              <a:rPr lang="en-US" sz="2400" dirty="0">
                <a:hlinkClick r:id="rId2"/>
              </a:rPr>
              <a:t>peasea@hartwick.edu</a:t>
            </a:r>
            <a:endParaRPr lang="en-US" sz="2400" dirty="0"/>
          </a:p>
          <a:p>
            <a:pPr algn="ctr"/>
            <a:r>
              <a:rPr lang="en-US" sz="2400" dirty="0">
                <a:hlinkClick r:id="rId3"/>
              </a:rPr>
              <a:t>http://windliterature.org</a:t>
            </a:r>
            <a:endParaRPr lang="en-US" sz="2400" dirty="0"/>
          </a:p>
          <a:p>
            <a:pPr algn="ctr"/>
            <a:r>
              <a:rPr lang="en-US" sz="2400" dirty="0">
                <a:hlinkClick r:id="rId4"/>
              </a:rPr>
              <a:t>http://andypease.com/scholar</a:t>
            </a:r>
            <a:endParaRPr lang="en-US" sz="2400" dirty="0"/>
          </a:p>
          <a:p>
            <a:endParaRPr lang="en-US" dirty="0"/>
          </a:p>
        </p:txBody>
      </p:sp>
    </p:spTree>
    <p:extLst>
      <p:ext uri="{BB962C8B-B14F-4D97-AF65-F5344CB8AC3E}">
        <p14:creationId xmlns:p14="http://schemas.microsoft.com/office/powerpoint/2010/main" val="123489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p:txBody>
          <a:bodyPr/>
          <a:lstStyle/>
          <a:p>
            <a:r>
              <a:rPr lang="en-US" sz="2800" dirty="0"/>
              <a:t>Directly addresses all kinds of issues:</a:t>
            </a:r>
          </a:p>
          <a:p>
            <a:pPr lvl="1"/>
            <a:r>
              <a:rPr lang="en-US" sz="2800" dirty="0"/>
              <a:t>Intonation</a:t>
            </a:r>
          </a:p>
          <a:p>
            <a:pPr lvl="1"/>
            <a:r>
              <a:rPr lang="en-US" sz="2800" dirty="0"/>
              <a:t>Rhythm</a:t>
            </a:r>
          </a:p>
          <a:p>
            <a:pPr lvl="1"/>
            <a:r>
              <a:rPr lang="en-US" sz="2800" dirty="0"/>
              <a:t>Time</a:t>
            </a:r>
          </a:p>
          <a:p>
            <a:pPr lvl="1"/>
            <a:r>
              <a:rPr lang="en-US" sz="2800" dirty="0"/>
              <a:t>Textural clarity</a:t>
            </a:r>
          </a:p>
        </p:txBody>
      </p:sp>
    </p:spTree>
    <p:extLst>
      <p:ext uri="{BB962C8B-B14F-4D97-AF65-F5344CB8AC3E}">
        <p14:creationId xmlns:p14="http://schemas.microsoft.com/office/powerpoint/2010/main" val="114917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p:txBody>
          <a:bodyPr/>
          <a:lstStyle/>
          <a:p>
            <a:r>
              <a:rPr lang="en-US" sz="2800" dirty="0"/>
              <a:t>Other benefits</a:t>
            </a:r>
          </a:p>
        </p:txBody>
      </p:sp>
    </p:spTree>
    <p:extLst>
      <p:ext uri="{BB962C8B-B14F-4D97-AF65-F5344CB8AC3E}">
        <p14:creationId xmlns:p14="http://schemas.microsoft.com/office/powerpoint/2010/main" val="273330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91BE-534C-3141-ABD9-D604E7E7BF29}"/>
              </a:ext>
            </a:extLst>
          </p:cNvPr>
          <p:cNvSpPr>
            <a:spLocks noGrp="1"/>
          </p:cNvSpPr>
          <p:nvPr>
            <p:ph type="title"/>
          </p:nvPr>
        </p:nvSpPr>
        <p:spPr/>
        <p:txBody>
          <a:bodyPr/>
          <a:lstStyle/>
          <a:p>
            <a:r>
              <a:rPr lang="en-US" dirty="0"/>
              <a:t>Magic!</a:t>
            </a:r>
          </a:p>
        </p:txBody>
      </p:sp>
      <p:sp>
        <p:nvSpPr>
          <p:cNvPr id="3" name="Content Placeholder 2">
            <a:extLst>
              <a:ext uri="{FF2B5EF4-FFF2-40B4-BE49-F238E27FC236}">
                <a16:creationId xmlns:a16="http://schemas.microsoft.com/office/drawing/2014/main" id="{A6B3F219-B43B-924E-9B82-93C18CD3CF29}"/>
              </a:ext>
            </a:extLst>
          </p:cNvPr>
          <p:cNvSpPr>
            <a:spLocks noGrp="1"/>
          </p:cNvSpPr>
          <p:nvPr>
            <p:ph idx="1"/>
          </p:nvPr>
        </p:nvSpPr>
        <p:spPr>
          <a:xfrm>
            <a:off x="685800" y="2194560"/>
            <a:ext cx="10820400" cy="4024125"/>
          </a:xfrm>
        </p:spPr>
        <p:txBody>
          <a:bodyPr/>
          <a:lstStyle/>
          <a:p>
            <a:r>
              <a:rPr lang="en-US" sz="2800" dirty="0"/>
              <a:t>Other benefits</a:t>
            </a:r>
          </a:p>
          <a:p>
            <a:pPr lvl="1"/>
            <a:r>
              <a:rPr lang="en-US" sz="2800" dirty="0"/>
              <a:t>Listening</a:t>
            </a:r>
          </a:p>
          <a:p>
            <a:pPr lvl="1"/>
            <a:r>
              <a:rPr lang="en-US" sz="2800" dirty="0"/>
              <a:t>Endurance</a:t>
            </a:r>
          </a:p>
          <a:p>
            <a:pPr lvl="1"/>
            <a:r>
              <a:rPr lang="en-US" sz="2800" dirty="0"/>
              <a:t>Unusual circumstances</a:t>
            </a:r>
          </a:p>
          <a:p>
            <a:pPr lvl="1"/>
            <a:r>
              <a:rPr lang="en-US" sz="2800" dirty="0"/>
              <a:t>CONNECTION</a:t>
            </a:r>
          </a:p>
        </p:txBody>
      </p:sp>
    </p:spTree>
    <p:extLst>
      <p:ext uri="{BB962C8B-B14F-4D97-AF65-F5344CB8AC3E}">
        <p14:creationId xmlns:p14="http://schemas.microsoft.com/office/powerpoint/2010/main" val="222991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CB85-61F1-BB40-8EAD-A24949AB17C0}"/>
              </a:ext>
            </a:extLst>
          </p:cNvPr>
          <p:cNvSpPr>
            <a:spLocks noGrp="1"/>
          </p:cNvSpPr>
          <p:nvPr>
            <p:ph type="title"/>
          </p:nvPr>
        </p:nvSpPr>
        <p:spPr>
          <a:xfrm>
            <a:off x="685800" y="753533"/>
            <a:ext cx="10820399" cy="808693"/>
          </a:xfrm>
        </p:spPr>
        <p:txBody>
          <a:bodyPr/>
          <a:lstStyle/>
          <a:p>
            <a:pPr algn="ctr"/>
            <a:r>
              <a:rPr lang="en-US" dirty="0"/>
              <a:t>Intonation</a:t>
            </a:r>
          </a:p>
        </p:txBody>
      </p:sp>
      <p:sp>
        <p:nvSpPr>
          <p:cNvPr id="3" name="Text Placeholder 2">
            <a:extLst>
              <a:ext uri="{FF2B5EF4-FFF2-40B4-BE49-F238E27FC236}">
                <a16:creationId xmlns:a16="http://schemas.microsoft.com/office/drawing/2014/main" id="{7A61CB43-83D1-5342-9EAF-8BAADA158B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66213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{4C05C8B0-A57C-2941-8314-F15088B06135}tf10001079</Template>
  <TotalTime>15786</TotalTime>
  <Words>2598</Words>
  <Application>Microsoft Macintosh PowerPoint</Application>
  <PresentationFormat>Widescreen</PresentationFormat>
  <Paragraphs>332</Paragraphs>
  <Slides>56</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Century Gothic</vt:lpstr>
      <vt:lpstr>Vapor Trail</vt:lpstr>
      <vt:lpstr>The magic of singing with your band</vt:lpstr>
      <vt:lpstr>Practical applications of musical vocalizing with your band</vt:lpstr>
      <vt:lpstr>The magic of singing with your band</vt:lpstr>
      <vt:lpstr>Magic!</vt:lpstr>
      <vt:lpstr>Magic!</vt:lpstr>
      <vt:lpstr>Magic!</vt:lpstr>
      <vt:lpstr>Magic!</vt:lpstr>
      <vt:lpstr>Magic!</vt:lpstr>
      <vt:lpstr>Intonation</vt:lpstr>
      <vt:lpstr>Intonation</vt:lpstr>
      <vt:lpstr>Intonation</vt:lpstr>
      <vt:lpstr>Intonation</vt:lpstr>
      <vt:lpstr>Intonation</vt:lpstr>
      <vt:lpstr>Intonation</vt:lpstr>
      <vt:lpstr>Intonation</vt:lpstr>
      <vt:lpstr>Intonation</vt:lpstr>
      <vt:lpstr>Intonation</vt:lpstr>
      <vt:lpstr>rhythm</vt:lpstr>
      <vt:lpstr>rhythm</vt:lpstr>
      <vt:lpstr>rhythm</vt:lpstr>
      <vt:lpstr>rhythm</vt:lpstr>
      <vt:lpstr>rhythm</vt:lpstr>
      <vt:lpstr>rhythm</vt:lpstr>
      <vt:lpstr>rhythm</vt:lpstr>
      <vt:lpstr>rhythm</vt:lpstr>
      <vt:lpstr>rhythm</vt:lpstr>
      <vt:lpstr>rhythm</vt:lpstr>
      <vt:lpstr>Time</vt:lpstr>
      <vt:lpstr>Time</vt:lpstr>
      <vt:lpstr>Time</vt:lpstr>
      <vt:lpstr>Time</vt:lpstr>
      <vt:lpstr>Time</vt:lpstr>
      <vt:lpstr>Time</vt:lpstr>
      <vt:lpstr>Time</vt:lpstr>
      <vt:lpstr>Time</vt:lpstr>
      <vt:lpstr>Time</vt:lpstr>
      <vt:lpstr>texture</vt:lpstr>
      <vt:lpstr>texture</vt:lpstr>
      <vt:lpstr>TEXTURE</vt:lpstr>
      <vt:lpstr>texture</vt:lpstr>
      <vt:lpstr>texture</vt:lpstr>
      <vt:lpstr>texture</vt:lpstr>
      <vt:lpstr>texture</vt:lpstr>
      <vt:lpstr>texture</vt:lpstr>
      <vt:lpstr>texture</vt:lpstr>
      <vt:lpstr>Magic!</vt:lpstr>
      <vt:lpstr>LISTENING</vt:lpstr>
      <vt:lpstr>LISTENING</vt:lpstr>
      <vt:lpstr>LISTENING</vt:lpstr>
      <vt:lpstr>ENDURANCE</vt:lpstr>
      <vt:lpstr>UNUSUAL CIRCUMSTANCES</vt:lpstr>
      <vt:lpstr>CONNECTION</vt:lpstr>
      <vt:lpstr>PowerPoint Presentation</vt:lpstr>
      <vt:lpstr>LET’s try it</vt:lpstr>
      <vt:lpstr>PowerPoint Presentation</vt:lpstr>
      <vt:lpstr>Dr. Andy Pease Hartwick College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 of singing with your band</dc:title>
  <dc:creator>Microsoft Office User</dc:creator>
  <cp:lastModifiedBy>Microsoft Office User</cp:lastModifiedBy>
  <cp:revision>51</cp:revision>
  <dcterms:created xsi:type="dcterms:W3CDTF">2018-11-13T20:45:40Z</dcterms:created>
  <dcterms:modified xsi:type="dcterms:W3CDTF">2018-11-29T17:07:44Z</dcterms:modified>
</cp:coreProperties>
</file>